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310" r:id="rId12"/>
    <p:sldId id="309" r:id="rId13"/>
    <p:sldId id="308" r:id="rId14"/>
    <p:sldId id="267" r:id="rId15"/>
    <p:sldId id="311" r:id="rId16"/>
    <p:sldId id="266" r:id="rId17"/>
    <p:sldId id="268" r:id="rId18"/>
    <p:sldId id="269" r:id="rId19"/>
    <p:sldId id="307" r:id="rId20"/>
    <p:sldId id="270" r:id="rId21"/>
    <p:sldId id="272" r:id="rId22"/>
    <p:sldId id="273" r:id="rId23"/>
    <p:sldId id="274" r:id="rId24"/>
    <p:sldId id="312" r:id="rId25"/>
    <p:sldId id="275" r:id="rId26"/>
    <p:sldId id="271" r:id="rId27"/>
    <p:sldId id="276" r:id="rId28"/>
    <p:sldId id="277" r:id="rId29"/>
    <p:sldId id="278" r:id="rId30"/>
    <p:sldId id="280" r:id="rId31"/>
    <p:sldId id="281" r:id="rId32"/>
    <p:sldId id="315" r:id="rId33"/>
    <p:sldId id="314" r:id="rId34"/>
    <p:sldId id="279" r:id="rId35"/>
    <p:sldId id="283" r:id="rId36"/>
    <p:sldId id="282" r:id="rId37"/>
    <p:sldId id="284" r:id="rId38"/>
    <p:sldId id="286" r:id="rId39"/>
    <p:sldId id="285" r:id="rId40"/>
    <p:sldId id="287" r:id="rId41"/>
    <p:sldId id="288" r:id="rId42"/>
    <p:sldId id="290" r:id="rId43"/>
    <p:sldId id="291" r:id="rId44"/>
    <p:sldId id="292" r:id="rId45"/>
    <p:sldId id="289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4D1876D-3FF6-4A2C-8275-CF559998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B824B2E-5DEB-467D-AF63-AA75D09AE41E}" type="datetimeFigureOut">
              <a:rPr lang="en-US" smtClean="0"/>
              <a:pPr/>
              <a:t>1/22/2018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rA2XU2Bq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cpork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grange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fnBGolKmb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vDlt0J-Rhcw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ulesonlin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and SAE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/>
              <a:t>Essential Standard 1.00:  Understand leadership opportunities and SAE related to the </a:t>
            </a:r>
            <a:r>
              <a:rPr lang="en-US" b="1" dirty="0" err="1"/>
              <a:t>agriscience</a:t>
            </a:r>
            <a:r>
              <a:rPr lang="en-US" b="1" dirty="0"/>
              <a:t>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8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Animal Science Competitive Events - examples</a:t>
            </a:r>
          </a:p>
          <a:p>
            <a:pPr lvl="2"/>
            <a:r>
              <a:rPr lang="en-US" dirty="0"/>
              <a:t>Dairy Evaluation</a:t>
            </a:r>
          </a:p>
          <a:p>
            <a:pPr lvl="3"/>
            <a:r>
              <a:rPr lang="en-US" dirty="0"/>
              <a:t>grade and evaluate dairy cattle</a:t>
            </a:r>
            <a:endParaRPr lang="en-US" sz="1400" dirty="0"/>
          </a:p>
          <a:p>
            <a:pPr lvl="2"/>
            <a:r>
              <a:rPr lang="en-US" dirty="0"/>
              <a:t>Poultry Evaluation</a:t>
            </a:r>
          </a:p>
          <a:p>
            <a:pPr lvl="3"/>
            <a:r>
              <a:rPr lang="en-US" dirty="0"/>
              <a:t>grade and evaluate chickens and chicken products</a:t>
            </a:r>
            <a:endParaRPr lang="en-US" sz="1400" dirty="0"/>
          </a:p>
          <a:p>
            <a:pPr lvl="2"/>
            <a:r>
              <a:rPr lang="en-US" dirty="0"/>
              <a:t>Livestock Judging</a:t>
            </a:r>
          </a:p>
          <a:p>
            <a:pPr lvl="3"/>
            <a:r>
              <a:rPr lang="en-US" dirty="0"/>
              <a:t>grade and evaluate beef cattle, sheep, swine and goats</a:t>
            </a:r>
            <a:endParaRPr lang="en-US" sz="1400" dirty="0"/>
          </a:p>
          <a:p>
            <a:pPr lvl="2"/>
            <a:r>
              <a:rPr lang="en-US" dirty="0"/>
              <a:t>Horse Judging</a:t>
            </a:r>
          </a:p>
          <a:p>
            <a:pPr lvl="3"/>
            <a:r>
              <a:rPr lang="en-US" dirty="0"/>
              <a:t>evaluate several classes of horses and present oral reasons</a:t>
            </a:r>
            <a:endParaRPr lang="en-US" sz="1400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51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Can you Identify this parts?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6781800" cy="5086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064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Can you Identify this parts?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7526"/>
            <a:ext cx="67056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806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Judging CDE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58140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130801" y="749300"/>
            <a:ext cx="3454401" cy="259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019550"/>
            <a:ext cx="3378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Plant Science Competitive Events - examples</a:t>
            </a:r>
          </a:p>
          <a:p>
            <a:pPr lvl="2"/>
            <a:r>
              <a:rPr lang="en-US" dirty="0"/>
              <a:t>Introduction to Horticulture</a:t>
            </a:r>
          </a:p>
          <a:p>
            <a:pPr lvl="3"/>
            <a:r>
              <a:rPr lang="en-US" dirty="0"/>
              <a:t>knowledge of horticulture and plant identification</a:t>
            </a:r>
            <a:endParaRPr lang="en-US" sz="1400" dirty="0"/>
          </a:p>
          <a:p>
            <a:pPr lvl="2"/>
            <a:r>
              <a:rPr lang="en-US" dirty="0"/>
              <a:t>Nursery/Landscape </a:t>
            </a:r>
          </a:p>
          <a:p>
            <a:pPr lvl="3"/>
            <a:r>
              <a:rPr lang="en-US" dirty="0"/>
              <a:t>knowledge of the nursery and landscape industry and plant identification</a:t>
            </a:r>
            <a:endParaRPr lang="en-US" sz="1400" dirty="0"/>
          </a:p>
          <a:p>
            <a:pPr lvl="2"/>
            <a:r>
              <a:rPr lang="en-US" dirty="0"/>
              <a:t>Floriculture</a:t>
            </a:r>
          </a:p>
          <a:p>
            <a:pPr lvl="3"/>
            <a:r>
              <a:rPr lang="en-US" dirty="0"/>
              <a:t>knowledge of floral arrangement , horticulture and plant identification</a:t>
            </a:r>
          </a:p>
          <a:p>
            <a:pPr lvl="2"/>
            <a:r>
              <a:rPr lang="en-US" dirty="0"/>
              <a:t>Forestry</a:t>
            </a:r>
          </a:p>
          <a:p>
            <a:pPr lvl="3"/>
            <a:r>
              <a:rPr lang="en-US" dirty="0"/>
              <a:t>identification of trees and forestry tools as well as measurement of trees</a:t>
            </a:r>
            <a:endParaRPr lang="en-US" sz="1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1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Name this plant.</a:t>
            </a:r>
          </a:p>
        </p:txBody>
      </p:sp>
      <p:pic>
        <p:nvPicPr>
          <p:cNvPr id="1026" name="Picture 2" descr="http://www.michells.com/imgs/dev/poinset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582334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5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Leadership Competitive Events - examples</a:t>
            </a:r>
          </a:p>
          <a:p>
            <a:pPr lvl="2"/>
            <a:r>
              <a:rPr lang="en-US" dirty="0"/>
              <a:t>Creed speaking</a:t>
            </a:r>
          </a:p>
          <a:p>
            <a:pPr lvl="3"/>
            <a:r>
              <a:rPr lang="en-US" dirty="0">
                <a:hlinkClick r:id="rId2"/>
              </a:rPr>
              <a:t>recitation of the FFA creed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Prepared Public Speaking </a:t>
            </a:r>
          </a:p>
          <a:p>
            <a:pPr lvl="3"/>
            <a:r>
              <a:rPr lang="en-US" dirty="0"/>
              <a:t>prepare and present a 6-8 minute speech on an agriculturally related topic of your choice</a:t>
            </a:r>
            <a:endParaRPr lang="en-US" sz="1400" dirty="0"/>
          </a:p>
          <a:p>
            <a:pPr lvl="2"/>
            <a:r>
              <a:rPr lang="en-US" dirty="0"/>
              <a:t>Extemporaneous Public Speaking</a:t>
            </a:r>
          </a:p>
          <a:p>
            <a:pPr lvl="3"/>
            <a:r>
              <a:rPr lang="en-US" dirty="0"/>
              <a:t>present a 4-6 minute speech on a topic given to you with 30 minutes preparation time </a:t>
            </a:r>
            <a:endParaRPr lang="en-US" sz="1400" dirty="0"/>
          </a:p>
          <a:p>
            <a:pPr lvl="2"/>
            <a:r>
              <a:rPr lang="en-US" dirty="0"/>
              <a:t>Parliamentary Procedure </a:t>
            </a:r>
          </a:p>
          <a:p>
            <a:pPr lvl="3"/>
            <a:r>
              <a:rPr lang="en-US" dirty="0"/>
              <a:t>present a mock business meeting </a:t>
            </a:r>
            <a:endParaRPr lang="en-US" sz="1400" dirty="0"/>
          </a:p>
          <a:p>
            <a:pPr lvl="3"/>
            <a:r>
              <a:rPr lang="en-US" dirty="0"/>
              <a:t>solve business problems and knowledge of business principles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244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Agriculture Business Competitive Events - examples</a:t>
            </a:r>
          </a:p>
          <a:p>
            <a:pPr lvl="2"/>
            <a:r>
              <a:rPr lang="en-US" dirty="0"/>
              <a:t>Job Interview</a:t>
            </a:r>
          </a:p>
          <a:p>
            <a:pPr lvl="3"/>
            <a:r>
              <a:rPr lang="en-US" dirty="0"/>
              <a:t>performance of a mock  interview for an agriculturally related job</a:t>
            </a:r>
            <a:endParaRPr lang="en-US" sz="1400" dirty="0"/>
          </a:p>
          <a:p>
            <a:pPr lvl="2"/>
            <a:r>
              <a:rPr lang="en-US" dirty="0"/>
              <a:t>Agricultural Sales</a:t>
            </a:r>
          </a:p>
          <a:p>
            <a:pPr lvl="3"/>
            <a:r>
              <a:rPr lang="en-US" dirty="0"/>
              <a:t>knowledge of sales and marketing</a:t>
            </a:r>
            <a:endParaRPr lang="en-US" sz="1400" dirty="0"/>
          </a:p>
          <a:p>
            <a:pPr lvl="2"/>
            <a:r>
              <a:rPr lang="en-US" dirty="0"/>
              <a:t>Farm Business Management</a:t>
            </a:r>
          </a:p>
          <a:p>
            <a:pPr lvl="3"/>
            <a:r>
              <a:rPr lang="en-US" dirty="0"/>
              <a:t>solve business problems and knowledge of business principles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65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Agriculture Mechanical Competitive Events - examples</a:t>
            </a:r>
          </a:p>
          <a:p>
            <a:pPr lvl="2"/>
            <a:r>
              <a:rPr lang="en-US" dirty="0"/>
              <a:t>Agricultural Tools and Materials</a:t>
            </a:r>
          </a:p>
          <a:p>
            <a:pPr lvl="3"/>
            <a:r>
              <a:rPr lang="en-US" dirty="0"/>
              <a:t>knowledge and identification of tools</a:t>
            </a:r>
            <a:endParaRPr lang="en-US" sz="1400" dirty="0"/>
          </a:p>
          <a:p>
            <a:pPr lvl="2"/>
            <a:r>
              <a:rPr lang="en-US" dirty="0"/>
              <a:t>Agricultural mechanics</a:t>
            </a:r>
          </a:p>
          <a:p>
            <a:pPr lvl="3"/>
            <a:r>
              <a:rPr lang="en-US" dirty="0"/>
              <a:t>knowledge of agricultural mechanics as well as performance of specific mechanical skills</a:t>
            </a:r>
            <a:endParaRPr lang="en-US" sz="1400" dirty="0"/>
          </a:p>
          <a:p>
            <a:pPr lvl="2"/>
            <a:endParaRPr lang="en-US" sz="1600" dirty="0"/>
          </a:p>
        </p:txBody>
      </p:sp>
      <p:pic>
        <p:nvPicPr>
          <p:cNvPr id="2050" name="Picture 2" descr="http://diy.sndimg.com/content/dam/images/diy/fullset/2011/2/23/11/RX-DK-DIY078006_finish-nails_s4x3.jpg.rend.hgtvcom.1280.9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50742"/>
            <a:ext cx="33527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eedmfgco.com/assets/Images/Products/Wrenches/Adjustable-Wrenches/_resampled/SetRatioSize600550-CW12-High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50742"/>
            <a:ext cx="4191000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1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cffa.org/as/ncffa/i/chan/images/nfa_em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9" y="1303021"/>
            <a:ext cx="3804091" cy="39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s3.timetoast.com/public/uploads/photos/2270892/ffa_logo.JPG?1330372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3705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1.01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history, opportunities and structure of organizations related to the </a:t>
            </a:r>
            <a:r>
              <a:rPr lang="en-US" dirty="0" err="1"/>
              <a:t>agriscience</a:t>
            </a:r>
            <a:r>
              <a:rPr lang="en-US" dirty="0"/>
              <a:t> industry.</a:t>
            </a:r>
          </a:p>
        </p:txBody>
      </p:sp>
    </p:spTree>
    <p:extLst>
      <p:ext uri="{BB962C8B-B14F-4D97-AF65-F5344CB8AC3E}">
        <p14:creationId xmlns:p14="http://schemas.microsoft.com/office/powerpoint/2010/main" val="339706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Agricultural Organizations related to the </a:t>
            </a:r>
            <a:r>
              <a:rPr lang="en-US" sz="3200" dirty="0" err="1"/>
              <a:t>Agriscience</a:t>
            </a:r>
            <a:r>
              <a:rPr lang="en-US" sz="3200" dirty="0"/>
              <a:t>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Goals</a:t>
            </a:r>
          </a:p>
          <a:p>
            <a:pPr lvl="1"/>
            <a:r>
              <a:rPr lang="en-US" dirty="0"/>
              <a:t>Allow professionals the opportunity to network, learn, and communicate</a:t>
            </a:r>
          </a:p>
          <a:p>
            <a:pPr lvl="1"/>
            <a:r>
              <a:rPr lang="en-US" dirty="0"/>
              <a:t>Provide trade shows and journals</a:t>
            </a:r>
          </a:p>
          <a:p>
            <a:pPr lvl="2"/>
            <a:r>
              <a:rPr lang="en-US" dirty="0"/>
              <a:t>update members on new methods, products, and technology  </a:t>
            </a:r>
          </a:p>
          <a:p>
            <a:pPr lvl="1"/>
            <a:r>
              <a:rPr lang="en-US" dirty="0"/>
              <a:t>Uses membership dues</a:t>
            </a:r>
          </a:p>
          <a:p>
            <a:pPr lvl="2"/>
            <a:r>
              <a:rPr lang="en-US" dirty="0"/>
              <a:t>commodity advertisement</a:t>
            </a:r>
          </a:p>
          <a:p>
            <a:pPr lvl="2"/>
            <a:r>
              <a:rPr lang="en-US" dirty="0"/>
              <a:t>trade journals</a:t>
            </a:r>
          </a:p>
          <a:p>
            <a:pPr lvl="2"/>
            <a:r>
              <a:rPr lang="en-US" dirty="0"/>
              <a:t>educational programs</a:t>
            </a:r>
          </a:p>
          <a:p>
            <a:pPr lvl="2"/>
            <a:r>
              <a:rPr lang="en-US" dirty="0"/>
              <a:t>scholarships for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6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Agricultural Organizations related to the </a:t>
            </a:r>
            <a:r>
              <a:rPr lang="en-US" sz="3200" dirty="0" err="1"/>
              <a:t>Agriscience</a:t>
            </a:r>
            <a:r>
              <a:rPr lang="en-US" sz="3200" dirty="0"/>
              <a:t>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Commodity related </a:t>
            </a:r>
          </a:p>
          <a:p>
            <a:pPr lvl="1"/>
            <a:r>
              <a:rPr lang="en-US" dirty="0"/>
              <a:t>Corn Growers Association (NCGA)</a:t>
            </a:r>
          </a:p>
          <a:p>
            <a:pPr lvl="2"/>
            <a:r>
              <a:rPr lang="en-US" dirty="0"/>
              <a:t>to create and increase opportunities for corn growers</a:t>
            </a:r>
          </a:p>
          <a:p>
            <a:pPr lvl="1"/>
            <a:r>
              <a:rPr lang="en-US" dirty="0">
                <a:hlinkClick r:id="rId2"/>
              </a:rPr>
              <a:t>North Carolina Pork Producers Council</a:t>
            </a:r>
            <a:r>
              <a:rPr lang="en-US" dirty="0"/>
              <a:t> (NPPC)</a:t>
            </a:r>
          </a:p>
          <a:p>
            <a:pPr lvl="2"/>
            <a:r>
              <a:rPr lang="en-US" dirty="0"/>
              <a:t>promotes and educates a socially responsible and profitable NC pork industry</a:t>
            </a:r>
          </a:p>
          <a:p>
            <a:endParaRPr lang="en-US" dirty="0"/>
          </a:p>
        </p:txBody>
      </p:sp>
      <p:pic>
        <p:nvPicPr>
          <p:cNvPr id="1026" name="Picture 2" descr="Pork Rec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Agricultural Organizations related to the </a:t>
            </a:r>
            <a:r>
              <a:rPr lang="en-US" sz="3200" dirty="0" err="1"/>
              <a:t>Agriscience</a:t>
            </a:r>
            <a:r>
              <a:rPr lang="en-US" sz="3200" dirty="0"/>
              <a:t>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 Carolina Nursery and Landscape Association (NCNLA)</a:t>
            </a:r>
          </a:p>
          <a:p>
            <a:pPr lvl="1"/>
            <a:r>
              <a:rPr lang="en-US" dirty="0"/>
              <a:t>flexible, knowledgeable, responsive, environmentally- conscious organization</a:t>
            </a:r>
          </a:p>
          <a:p>
            <a:pPr lvl="2"/>
            <a:r>
              <a:rPr lang="en-US" dirty="0"/>
              <a:t>provides the nursery and landscape industries with leadership, technological and business advancement opportunities and information services</a:t>
            </a:r>
          </a:p>
          <a:p>
            <a:r>
              <a:rPr lang="en-US" dirty="0"/>
              <a:t>American Quarter Horse Association (AQHA)</a:t>
            </a:r>
          </a:p>
          <a:p>
            <a:pPr lvl="2"/>
            <a:r>
              <a:rPr lang="en-US" dirty="0"/>
              <a:t>world’s largest breed registry and membership organization</a:t>
            </a:r>
          </a:p>
          <a:p>
            <a:r>
              <a:rPr lang="en-US" dirty="0"/>
              <a:t>North Carolina Christmas Tree Association (NCCTA)</a:t>
            </a:r>
          </a:p>
          <a:p>
            <a:pPr lvl="2"/>
            <a:r>
              <a:rPr lang="en-US" dirty="0"/>
              <a:t>promotes “real” Christmas trees through marketing and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9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Agricultural Organizations related to the </a:t>
            </a:r>
            <a:r>
              <a:rPr lang="en-US" sz="3200" dirty="0" err="1"/>
              <a:t>Agriscience</a:t>
            </a:r>
            <a:r>
              <a:rPr lang="en-US" sz="3200" dirty="0"/>
              <a:t>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NC Farm Bureau </a:t>
            </a:r>
          </a:p>
          <a:p>
            <a:pPr lvl="1"/>
            <a:r>
              <a:rPr lang="en-US" dirty="0"/>
              <a:t>unified voice in agricultural issues</a:t>
            </a:r>
          </a:p>
          <a:p>
            <a:pPr lvl="1"/>
            <a:r>
              <a:rPr lang="en-US" dirty="0"/>
              <a:t>offers insurance</a:t>
            </a:r>
          </a:p>
          <a:p>
            <a:pPr lvl="1"/>
            <a:r>
              <a:rPr lang="en-US" dirty="0"/>
              <a:t>provides scholarships and educational opportunities for youth</a:t>
            </a:r>
          </a:p>
          <a:p>
            <a:r>
              <a:rPr lang="en-US" dirty="0"/>
              <a:t>Carolina Farm Stewardship Assoc. (CFSA) </a:t>
            </a:r>
          </a:p>
          <a:p>
            <a:pPr lvl="1"/>
            <a:r>
              <a:rPr lang="en-US" dirty="0"/>
              <a:t>farm driven, membership based, non-profit, that helps people in the Carolinas grow and eat local, organic foods……</a:t>
            </a:r>
          </a:p>
          <a:p>
            <a:r>
              <a:rPr lang="en-US" dirty="0">
                <a:hlinkClick r:id="rId2"/>
              </a:rPr>
              <a:t>Grange</a:t>
            </a:r>
            <a:endParaRPr lang="en-US" dirty="0"/>
          </a:p>
          <a:p>
            <a:pPr lvl="1"/>
            <a:r>
              <a:rPr lang="en-US" dirty="0"/>
              <a:t>is a family–oriented organization</a:t>
            </a:r>
          </a:p>
          <a:p>
            <a:pPr lvl="1"/>
            <a:r>
              <a:rPr lang="en-US" dirty="0"/>
              <a:t>serves its members through a variety of programs and promotes agriculture as an essential industry for our economy</a:t>
            </a:r>
          </a:p>
          <a:p>
            <a:r>
              <a:rPr lang="en-US" dirty="0"/>
              <a:t>FFA Alumni </a:t>
            </a:r>
          </a:p>
          <a:p>
            <a:pPr lvl="2"/>
            <a:r>
              <a:rPr lang="en-US" dirty="0"/>
              <a:t>open to those who wishes to support students in agricultural education</a:t>
            </a:r>
          </a:p>
        </p:txBody>
      </p:sp>
    </p:spTree>
    <p:extLst>
      <p:ext uri="{BB962C8B-B14F-4D97-AF65-F5344CB8AC3E}">
        <p14:creationId xmlns:p14="http://schemas.microsoft.com/office/powerpoint/2010/main" val="408105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an agriculture organization from the list below: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NC Farm Bureau</a:t>
            </a:r>
          </a:p>
          <a:p>
            <a:r>
              <a:rPr lang="en-US" sz="1800" dirty="0"/>
              <a:t>The Grange</a:t>
            </a:r>
          </a:p>
          <a:p>
            <a:r>
              <a:rPr lang="en-US" sz="1800" dirty="0"/>
              <a:t>American Quarter Horse Association (AQHA)</a:t>
            </a:r>
          </a:p>
          <a:p>
            <a:r>
              <a:rPr lang="en-US" sz="1800" dirty="0"/>
              <a:t>North Carolina’s Pork Producers Council</a:t>
            </a:r>
          </a:p>
          <a:p>
            <a:r>
              <a:rPr lang="en-US" sz="1800" dirty="0"/>
              <a:t>FFA Alumni</a:t>
            </a:r>
          </a:p>
          <a:p>
            <a:r>
              <a:rPr lang="en-US" sz="1800" dirty="0"/>
              <a:t>North Carolina Nursery and Landscape Association (NCNLA)</a:t>
            </a:r>
          </a:p>
          <a:p>
            <a:r>
              <a:rPr lang="en-US" sz="1800" dirty="0"/>
              <a:t>NC Cattlemen’s Association</a:t>
            </a:r>
          </a:p>
          <a:p>
            <a:r>
              <a:rPr lang="en-US" sz="1800" dirty="0"/>
              <a:t>American Dairy Goat Association (ADGA)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2"/>
            <a:ext cx="3657600" cy="1055687"/>
          </a:xfrm>
        </p:spPr>
        <p:txBody>
          <a:bodyPr/>
          <a:lstStyle/>
          <a:p>
            <a:r>
              <a:rPr lang="en-US" dirty="0"/>
              <a:t>Create an Informational Flyer that describes your organization by: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590801"/>
            <a:ext cx="3657600" cy="3535362"/>
          </a:xfrm>
        </p:spPr>
        <p:txBody>
          <a:bodyPr/>
          <a:lstStyle/>
          <a:p>
            <a:r>
              <a:rPr lang="en-US" dirty="0"/>
              <a:t>Including a visual</a:t>
            </a:r>
          </a:p>
          <a:p>
            <a:r>
              <a:rPr lang="en-US" dirty="0"/>
              <a:t>Explaining their purpose</a:t>
            </a:r>
          </a:p>
          <a:p>
            <a:r>
              <a:rPr lang="en-US" dirty="0"/>
              <a:t>Explaining membership requirements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1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1.02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effective leadership and communication skills.</a:t>
            </a:r>
          </a:p>
        </p:txBody>
      </p:sp>
    </p:spTree>
    <p:extLst>
      <p:ext uri="{BB962C8B-B14F-4D97-AF65-F5344CB8AC3E}">
        <p14:creationId xmlns:p14="http://schemas.microsoft.com/office/powerpoint/2010/main" val="32039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1. Purpose</a:t>
            </a:r>
          </a:p>
          <a:p>
            <a:pPr lvl="1"/>
            <a:r>
              <a:rPr lang="en-US" dirty="0"/>
              <a:t>Develops confidence, character and citizenship</a:t>
            </a:r>
          </a:p>
          <a:p>
            <a:pPr lvl="1"/>
            <a:r>
              <a:rPr lang="en-US" dirty="0"/>
              <a:t>Builds cooperative attitudes that help students work with others</a:t>
            </a:r>
          </a:p>
          <a:p>
            <a:pPr lvl="1"/>
            <a:r>
              <a:rPr lang="en-US" dirty="0"/>
              <a:t>Encourages the improvement of 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4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2. Ways and Means</a:t>
            </a:r>
          </a:p>
          <a:p>
            <a:pPr lvl="1"/>
            <a:r>
              <a:rPr lang="en-US" dirty="0"/>
              <a:t>Develop an appreciation of FFA traditions</a:t>
            </a:r>
          </a:p>
          <a:p>
            <a:pPr lvl="2"/>
            <a:r>
              <a:rPr lang="en-US" dirty="0"/>
              <a:t>Colors- National Blue and Corn Gold</a:t>
            </a:r>
          </a:p>
          <a:p>
            <a:pPr lvl="2"/>
            <a:r>
              <a:rPr lang="en-US" dirty="0"/>
              <a:t>Program of Activities (POA) </a:t>
            </a:r>
          </a:p>
          <a:p>
            <a:pPr lvl="3"/>
            <a:r>
              <a:rPr lang="en-US" dirty="0"/>
              <a:t>calendar of activities that provides fun opportunities for members, creates a better chapter and provides service to the local community</a:t>
            </a:r>
          </a:p>
          <a:p>
            <a:endParaRPr lang="en-US" dirty="0"/>
          </a:p>
        </p:txBody>
      </p:sp>
      <p:pic>
        <p:nvPicPr>
          <p:cNvPr id="3074" name="Picture 2" descr="https://secure.static.tumblr.com/bbcbb862df37eb6fd67b229c9b3c0986/tlkdthu/2Spnni1yv/tumblr_static_tumblr_static_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19500"/>
            <a:ext cx="54864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6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2. Ways and Means continued</a:t>
            </a:r>
          </a:p>
          <a:p>
            <a:pPr lvl="2"/>
            <a:r>
              <a:rPr lang="en-US" dirty="0"/>
              <a:t>Symbols and their meaning: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Eagle</a:t>
            </a:r>
          </a:p>
          <a:p>
            <a:pPr lvl="4"/>
            <a:r>
              <a:rPr lang="en-US" dirty="0"/>
              <a:t>National Scope of FFA                                    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Plow</a:t>
            </a:r>
          </a:p>
          <a:p>
            <a:pPr lvl="4"/>
            <a:r>
              <a:rPr lang="en-US" dirty="0"/>
              <a:t>Labor and tillage of the soil                                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Owl</a:t>
            </a:r>
          </a:p>
          <a:p>
            <a:pPr lvl="4"/>
            <a:r>
              <a:rPr lang="en-US" dirty="0"/>
              <a:t>Knowledge and wisdom                                                     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Rising Sun</a:t>
            </a:r>
          </a:p>
          <a:p>
            <a:pPr lvl="4"/>
            <a:r>
              <a:rPr lang="en-US" dirty="0"/>
              <a:t>Progressive nature of agriculture</a:t>
            </a:r>
          </a:p>
          <a:p>
            <a:pPr lvl="4"/>
            <a:r>
              <a:rPr lang="en-US" dirty="0"/>
              <a:t>Need for cooperative effort to reach common goals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Ear of corn</a:t>
            </a:r>
          </a:p>
          <a:p>
            <a:pPr lvl="4"/>
            <a:r>
              <a:rPr lang="en-US" dirty="0"/>
              <a:t>Unity</a:t>
            </a:r>
          </a:p>
          <a:p>
            <a:pPr lvl="4"/>
            <a:r>
              <a:rPr lang="en-US" dirty="0"/>
              <a:t>FFA is a national organization with members from across the U.S. and Puerto Rico     </a:t>
            </a:r>
          </a:p>
          <a:p>
            <a:pPr marL="1394460" lvl="3" indent="-342900">
              <a:buFont typeface="+mj-lt"/>
              <a:buAutoNum type="arabicPeriod"/>
            </a:pPr>
            <a:r>
              <a:rPr lang="en-US" dirty="0"/>
              <a:t>Lettering “Agricultural Education” and “FFA”</a:t>
            </a:r>
          </a:p>
          <a:p>
            <a:pPr lvl="4"/>
            <a:r>
              <a:rPr lang="en-US" dirty="0"/>
              <a:t>signifies the combination of learning and leadership</a:t>
            </a:r>
          </a:p>
          <a:p>
            <a:endParaRPr lang="en-US" dirty="0"/>
          </a:p>
        </p:txBody>
      </p:sp>
      <p:pic>
        <p:nvPicPr>
          <p:cNvPr id="4" name="Picture 4" descr="http://s3.amazonaws.com/s3.timetoast.com/public/uploads/photos/2270892/ffa_logo.JPG?1330372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52" y="1219200"/>
            <a:ext cx="284067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9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2. Ways and Means continued:</a:t>
            </a:r>
          </a:p>
          <a:p>
            <a:pPr lvl="1"/>
            <a:r>
              <a:rPr lang="en-US" dirty="0"/>
              <a:t>The FFA Motto:</a:t>
            </a:r>
            <a:endParaRPr lang="en-US" sz="1800" dirty="0"/>
          </a:p>
          <a:p>
            <a:pPr marL="114300" indent="0" algn="ctr">
              <a:buNone/>
            </a:pPr>
            <a:r>
              <a:rPr lang="en-US" sz="4000" dirty="0"/>
              <a:t>Learning to Do</a:t>
            </a:r>
          </a:p>
          <a:p>
            <a:pPr marL="114300" indent="0" algn="ctr">
              <a:buNone/>
            </a:pPr>
            <a:r>
              <a:rPr lang="en-US" sz="4000" dirty="0"/>
              <a:t> Doing to Learn</a:t>
            </a:r>
          </a:p>
          <a:p>
            <a:pPr marL="114300" indent="0" algn="ctr">
              <a:buNone/>
            </a:pPr>
            <a:r>
              <a:rPr lang="en-US" sz="4000" dirty="0"/>
              <a:t> Earning to Live</a:t>
            </a:r>
          </a:p>
          <a:p>
            <a:pPr marL="114300" indent="0" algn="ctr">
              <a:buNone/>
            </a:pPr>
            <a:r>
              <a:rPr lang="en-US" sz="4000" dirty="0"/>
              <a:t> Living to Serve</a:t>
            </a:r>
          </a:p>
        </p:txBody>
      </p:sp>
    </p:spTree>
    <p:extLst>
      <p:ext uri="{BB962C8B-B14F-4D97-AF65-F5344CB8AC3E}">
        <p14:creationId xmlns:p14="http://schemas.microsoft.com/office/powerpoint/2010/main" val="16433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/>
              <a:t>History of the National FFA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1917 Smith-Hughes Act</a:t>
            </a:r>
          </a:p>
          <a:p>
            <a:pPr lvl="1"/>
            <a:r>
              <a:rPr lang="en-US" dirty="0"/>
              <a:t>established funding</a:t>
            </a:r>
          </a:p>
          <a:p>
            <a:pPr lvl="1"/>
            <a:r>
              <a:rPr lang="en-US" dirty="0"/>
              <a:t>vocational agriculture in high school</a:t>
            </a:r>
          </a:p>
          <a:p>
            <a:pPr lvl="0"/>
            <a:r>
              <a:rPr lang="en-US" dirty="0"/>
              <a:t>1920’s – Virginia was the first state to have Futures Farmers clubs</a:t>
            </a:r>
          </a:p>
          <a:p>
            <a:pPr lvl="1"/>
            <a:r>
              <a:rPr lang="en-US" dirty="0"/>
              <a:t>Boys only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49" y="3429000"/>
            <a:ext cx="4624301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35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2. Ways and Means continued</a:t>
            </a:r>
          </a:p>
          <a:p>
            <a:pPr lvl="1"/>
            <a:r>
              <a:rPr lang="en-US" dirty="0"/>
              <a:t>Serving in leadership roles as an FFA Officer</a:t>
            </a:r>
            <a:endParaRPr lang="en-US" sz="18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President (rising sun)</a:t>
            </a:r>
          </a:p>
          <a:p>
            <a:pPr lvl="3"/>
            <a:r>
              <a:rPr lang="en-US" dirty="0"/>
              <a:t>presides over meetings</a:t>
            </a:r>
            <a:endParaRPr lang="en-US" sz="14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Vice president (plow)</a:t>
            </a:r>
          </a:p>
          <a:p>
            <a:pPr lvl="3"/>
            <a:r>
              <a:rPr lang="en-US" dirty="0"/>
              <a:t>coordinates all committee work</a:t>
            </a:r>
            <a:endParaRPr lang="en-US" sz="14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Secretary (ear of corn)</a:t>
            </a:r>
          </a:p>
          <a:p>
            <a:pPr lvl="3"/>
            <a:r>
              <a:rPr lang="en-US" dirty="0"/>
              <a:t>keeps records of all meetings</a:t>
            </a:r>
            <a:endParaRPr lang="en-US" sz="14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Treasurer (bust of Washington)</a:t>
            </a:r>
          </a:p>
          <a:p>
            <a:pPr lvl="3"/>
            <a:r>
              <a:rPr lang="en-US" dirty="0"/>
              <a:t>keeps financial records</a:t>
            </a:r>
            <a:endParaRPr lang="en-US" sz="14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Reporter (flag)</a:t>
            </a:r>
          </a:p>
          <a:p>
            <a:pPr lvl="3"/>
            <a:r>
              <a:rPr lang="en-US" dirty="0"/>
              <a:t>public relations</a:t>
            </a:r>
            <a:endParaRPr lang="en-US" sz="1400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Sentinel (hand clasp and shield of friendship)</a:t>
            </a:r>
          </a:p>
          <a:p>
            <a:pPr lvl="3"/>
            <a:r>
              <a:rPr lang="en-US" dirty="0"/>
              <a:t>welcomes guests and visitors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61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Leadership Development  in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2. Ways and Means continued</a:t>
            </a:r>
          </a:p>
          <a:p>
            <a:pPr lvl="1"/>
            <a:r>
              <a:rPr lang="en-US" dirty="0"/>
              <a:t>Other opportunities to develop leadership in FFA</a:t>
            </a:r>
            <a:endParaRPr lang="en-US" sz="1800" dirty="0"/>
          </a:p>
          <a:p>
            <a:pPr lvl="2"/>
            <a:r>
              <a:rPr lang="en-US" dirty="0"/>
              <a:t>Leaderships schools, camps and conferences (WLC)</a:t>
            </a:r>
            <a:endParaRPr lang="en-US" sz="1600" dirty="0"/>
          </a:p>
          <a:p>
            <a:pPr lvl="2"/>
            <a:r>
              <a:rPr lang="en-US" dirty="0"/>
              <a:t>Committee involvement  (Community service committee)</a:t>
            </a:r>
            <a:endParaRPr lang="en-US" sz="1600" dirty="0"/>
          </a:p>
          <a:p>
            <a:pPr lvl="2"/>
            <a:r>
              <a:rPr lang="en-US" dirty="0"/>
              <a:t>State and National Conventions</a:t>
            </a:r>
          </a:p>
          <a:p>
            <a:pPr lvl="3"/>
            <a:r>
              <a:rPr lang="en-US" sz="1400" dirty="0"/>
              <a:t>Raleigh, North Carolina in June</a:t>
            </a:r>
          </a:p>
          <a:p>
            <a:pPr lvl="3"/>
            <a:r>
              <a:rPr lang="en-US" sz="1400" dirty="0"/>
              <a:t>Louisville, Kentucky in October</a:t>
            </a:r>
          </a:p>
          <a:p>
            <a:pPr lvl="2"/>
            <a:r>
              <a:rPr lang="en-US" dirty="0"/>
              <a:t>Competitive events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98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9858-5E96-4E25-AF6D-D85DB6E0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Parliamentary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A425-5DA4-49F2-B643-0507CBB8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Parliamentary Procedure?</a:t>
            </a:r>
          </a:p>
          <a:p>
            <a:pPr lvl="1"/>
            <a:r>
              <a:rPr lang="en-US" dirty="0"/>
              <a:t>Watch this video and take notes on a SEPARATE SHEET OF PAPER.</a:t>
            </a:r>
          </a:p>
          <a:p>
            <a:pPr lvl="1"/>
            <a:r>
              <a:rPr lang="en-US" dirty="0"/>
              <a:t>Once the video is complete, we will begin talking about Parliamentary Procedure specifically highlighting FFA traditions and uses.</a:t>
            </a:r>
          </a:p>
        </p:txBody>
      </p:sp>
    </p:spTree>
    <p:extLst>
      <p:ext uri="{BB962C8B-B14F-4D97-AF65-F5344CB8AC3E}">
        <p14:creationId xmlns:p14="http://schemas.microsoft.com/office/powerpoint/2010/main" val="146650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AB4D-3741-4999-9419-277B46E3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4AAAE90D-F48A-4AD0-A392-4167F04DBCD6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229" y="86904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Conducting Business Meetings (Agenda)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Agenda	</a:t>
            </a:r>
          </a:p>
          <a:p>
            <a:pPr lvl="1"/>
            <a:r>
              <a:rPr lang="en-US" dirty="0"/>
              <a:t>Call to order by the President</a:t>
            </a:r>
          </a:p>
          <a:p>
            <a:pPr lvl="2"/>
            <a:r>
              <a:rPr lang="en-US" dirty="0"/>
              <a:t>Opening ceremony in FFA meetings</a:t>
            </a:r>
          </a:p>
          <a:p>
            <a:pPr lvl="1"/>
            <a:r>
              <a:rPr lang="en-US" dirty="0"/>
              <a:t>Minutes of the previous meeting</a:t>
            </a:r>
          </a:p>
          <a:p>
            <a:pPr lvl="2"/>
            <a:r>
              <a:rPr lang="en-US" dirty="0"/>
              <a:t>read by the Secretary</a:t>
            </a:r>
          </a:p>
          <a:p>
            <a:pPr lvl="2"/>
            <a:r>
              <a:rPr lang="en-US" dirty="0"/>
              <a:t>approved by the body in accordance to organizational by-laws and parliamentary procedure</a:t>
            </a:r>
          </a:p>
          <a:p>
            <a:pPr lvl="2"/>
            <a:r>
              <a:rPr lang="en-US" dirty="0"/>
              <a:t>reminds members of what occurred at the last meeting</a:t>
            </a:r>
          </a:p>
          <a:p>
            <a:pPr lvl="1"/>
            <a:r>
              <a:rPr lang="en-US" dirty="0"/>
              <a:t>Treasurer reports</a:t>
            </a:r>
          </a:p>
          <a:p>
            <a:pPr lvl="1"/>
            <a:r>
              <a:rPr lang="en-US" dirty="0"/>
              <a:t>Report on Chapter Program of Activities (POA)</a:t>
            </a:r>
          </a:p>
          <a:p>
            <a:pPr lvl="2"/>
            <a:r>
              <a:rPr lang="en-US" dirty="0"/>
              <a:t>presented by officers and committee chairperson</a:t>
            </a:r>
          </a:p>
          <a:p>
            <a:pPr lvl="1"/>
            <a:r>
              <a:rPr lang="en-US" dirty="0"/>
              <a:t>Old Business</a:t>
            </a:r>
          </a:p>
          <a:p>
            <a:pPr lvl="1"/>
            <a:r>
              <a:rPr lang="en-US" dirty="0"/>
              <a:t>New Business</a:t>
            </a:r>
          </a:p>
          <a:p>
            <a:pPr lvl="2"/>
            <a:r>
              <a:rPr lang="en-US" dirty="0"/>
              <a:t>presented by members in the form of motions</a:t>
            </a:r>
          </a:p>
          <a:p>
            <a:pPr lvl="1"/>
            <a:r>
              <a:rPr lang="en-US" dirty="0"/>
              <a:t>Adjournment and closing ceremony</a:t>
            </a:r>
          </a:p>
          <a:p>
            <a:pPr lvl="2"/>
            <a:r>
              <a:rPr lang="en-US" dirty="0"/>
              <a:t>occurs by either passing a motion or by consensus of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7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pPr lvl="0"/>
            <a:r>
              <a:rPr lang="en-US" sz="3200" dirty="0"/>
              <a:t>Conducting Business Meetings (Agenda)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Purpose for an agenda</a:t>
            </a:r>
          </a:p>
          <a:p>
            <a:pPr lvl="1"/>
            <a:r>
              <a:rPr lang="en-US" dirty="0"/>
              <a:t>The agenda keeps the meeting moving forward</a:t>
            </a:r>
          </a:p>
          <a:p>
            <a:pPr lvl="1"/>
            <a:r>
              <a:rPr lang="en-US" dirty="0"/>
              <a:t>The agenda forms the framework for the development of a good meeting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>
                <a:hlinkClick r:id="rId2"/>
              </a:rPr>
              <a:t>Little Rascals Opening Ceremony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meetingking.com/wp-content/uploads/2012/09/agenda-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40767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3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General Principles of Parliamentary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/>
              <a:t>Extends courtesy to everyone</a:t>
            </a:r>
          </a:p>
          <a:p>
            <a:pPr lvl="1"/>
            <a:r>
              <a:rPr lang="en-US" dirty="0"/>
              <a:t>Members must be recognized to speak</a:t>
            </a:r>
          </a:p>
          <a:p>
            <a:pPr lvl="2"/>
            <a:r>
              <a:rPr lang="en-US" dirty="0"/>
              <a:t>except in cases of emergency or to enforce parliamentary law</a:t>
            </a:r>
          </a:p>
          <a:p>
            <a:pPr lvl="1"/>
            <a:r>
              <a:rPr lang="en-US" dirty="0"/>
              <a:t>Members ask the president for recognition to speak</a:t>
            </a:r>
          </a:p>
          <a:p>
            <a:pPr lvl="2"/>
            <a:r>
              <a:rPr lang="en-US" dirty="0"/>
              <a:t>standing and saying    ” Madame/Mr. President”   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Focuses on one thing at a time</a:t>
            </a:r>
          </a:p>
          <a:p>
            <a:pPr lvl="1"/>
            <a:r>
              <a:rPr lang="en-US" dirty="0"/>
              <a:t>only one motion on the floor at a time</a:t>
            </a:r>
          </a:p>
          <a:p>
            <a:pPr lvl="1"/>
            <a:r>
              <a:rPr lang="en-US" dirty="0"/>
              <a:t>a main motion is presented by saying “I move to/that…”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dirty="0">
                <a:hlinkClick r:id="rId2"/>
              </a:rPr>
              <a:t>Robert's Rules Online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theridgewoodblog.net/wp-content/uploads/2015/03/Roberts_Rules_of_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37331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20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General Principles of Parliamentary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 startAt="3"/>
            </a:pPr>
            <a:r>
              <a:rPr lang="en-US" dirty="0"/>
              <a:t>Observes the rule of the majority</a:t>
            </a:r>
          </a:p>
          <a:p>
            <a:pPr lvl="1"/>
            <a:r>
              <a:rPr lang="en-US" dirty="0"/>
              <a:t>Only main motions that have been seconded can be discussed</a:t>
            </a:r>
          </a:p>
          <a:p>
            <a:pPr lvl="1"/>
            <a:r>
              <a:rPr lang="en-US" dirty="0"/>
              <a:t>Most motions require a simple majority to pass </a:t>
            </a:r>
          </a:p>
          <a:p>
            <a:pPr lvl="1"/>
            <a:r>
              <a:rPr lang="en-US" dirty="0"/>
              <a:t>Action only after the passing of a motion</a:t>
            </a:r>
          </a:p>
          <a:p>
            <a:pPr marL="571500" lvl="0" indent="-457200">
              <a:buFont typeface="+mj-lt"/>
              <a:buAutoNum type="arabicPeriod" startAt="3"/>
            </a:pPr>
            <a:r>
              <a:rPr lang="en-US" dirty="0"/>
              <a:t>Ensures the rights of the minority  </a:t>
            </a:r>
          </a:p>
          <a:p>
            <a:pPr lvl="1"/>
            <a:r>
              <a:rPr lang="en-US" dirty="0"/>
              <a:t>Everyone has the right to voice their opinion during discussion of a motion regardless of which side they may be on</a:t>
            </a:r>
          </a:p>
          <a:p>
            <a:pPr lvl="2"/>
            <a:r>
              <a:rPr lang="en-US" dirty="0"/>
              <a:t>Therefore, a motion to stop discussion requires a 2/3 vote to pass</a:t>
            </a:r>
          </a:p>
          <a:p>
            <a:pPr lvl="3"/>
            <a:r>
              <a:rPr lang="en-US" dirty="0"/>
              <a:t>20 out of 30 would have to vote to end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8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Main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Introduce new business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Address the presiding officer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Receive recognition to speak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State the motion</a:t>
            </a:r>
          </a:p>
          <a:p>
            <a:pPr lvl="2"/>
            <a:r>
              <a:rPr lang="en-US" i="1" dirty="0"/>
              <a:t>“I move that our FFA chapter conduct a community service project.”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Someone seconds the motion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Discussed by the group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Vote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Chair announces result of vote</a:t>
            </a:r>
          </a:p>
          <a:p>
            <a:r>
              <a:rPr lang="en-US" dirty="0"/>
              <a:t>Requires a second</a:t>
            </a:r>
          </a:p>
          <a:p>
            <a:r>
              <a:rPr lang="en-US" dirty="0"/>
              <a:t>Debatable</a:t>
            </a:r>
          </a:p>
          <a:p>
            <a:r>
              <a:rPr lang="en-US" dirty="0"/>
              <a:t>Amendable</a:t>
            </a:r>
          </a:p>
          <a:p>
            <a:r>
              <a:rPr lang="en-US" dirty="0"/>
              <a:t>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56506sanjuanHenry_M_Robert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84" y="3505200"/>
            <a:ext cx="238226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4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 or change a motion</a:t>
            </a:r>
          </a:p>
          <a:p>
            <a:pPr lvl="1"/>
            <a:r>
              <a:rPr lang="en-US" dirty="0"/>
              <a:t>adding</a:t>
            </a:r>
          </a:p>
          <a:p>
            <a:pPr lvl="1"/>
            <a:r>
              <a:rPr lang="en-US" dirty="0"/>
              <a:t>striking out</a:t>
            </a:r>
          </a:p>
          <a:p>
            <a:pPr lvl="1"/>
            <a:r>
              <a:rPr lang="en-US" dirty="0"/>
              <a:t>Substituting</a:t>
            </a:r>
          </a:p>
          <a:p>
            <a:r>
              <a:rPr lang="en-US" dirty="0"/>
              <a:t>Requires a second</a:t>
            </a:r>
          </a:p>
          <a:p>
            <a:r>
              <a:rPr lang="en-US" dirty="0"/>
              <a:t>Debatable</a:t>
            </a:r>
          </a:p>
          <a:p>
            <a:r>
              <a:rPr lang="en-US" dirty="0"/>
              <a:t>Amendable</a:t>
            </a:r>
          </a:p>
          <a:p>
            <a:r>
              <a:rPr lang="en-US" dirty="0"/>
              <a:t>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http://www.empoweredsalestraining.com/blog/wp-content/uploads/2012/01/bigstock_Business_people_in_board_room__14088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5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History of the National FFA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1928 – FFA became a national organization</a:t>
            </a:r>
          </a:p>
          <a:p>
            <a:pPr lvl="1"/>
            <a:r>
              <a:rPr lang="en-US" dirty="0"/>
              <a:t>A network of teachers guided the establishment of FFA</a:t>
            </a:r>
          </a:p>
          <a:p>
            <a:pPr lvl="1"/>
            <a:r>
              <a:rPr lang="en-US" dirty="0"/>
              <a:t>Effort to establish a club for boys with similar farm interests</a:t>
            </a:r>
          </a:p>
          <a:p>
            <a:r>
              <a:rPr lang="en-US" dirty="0"/>
              <a:t>1935 – NFA was formed (New Farmers of America)</a:t>
            </a:r>
          </a:p>
          <a:p>
            <a:pPr lvl="1"/>
            <a:r>
              <a:rPr lang="en-US" dirty="0"/>
              <a:t>Black students studying agriculture</a:t>
            </a:r>
          </a:p>
          <a:p>
            <a:endParaRPr lang="en-US" dirty="0"/>
          </a:p>
        </p:txBody>
      </p:sp>
      <p:pic>
        <p:nvPicPr>
          <p:cNvPr id="1026" name="Picture 2" descr="https://www.ffa.org/SiteCollectionImages/about_history_nfa_1950s_farmmechan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45" y="3581400"/>
            <a:ext cx="4466155" cy="31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1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Refer to a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put the motion in the hands of a small group</a:t>
            </a:r>
          </a:p>
          <a:p>
            <a:pPr lvl="1"/>
            <a:r>
              <a:rPr lang="en-US" i="1" dirty="0"/>
              <a:t>“I move to refer this motion to a committee of three people appointed by the chair, who will report back at the next regular meeting”</a:t>
            </a:r>
          </a:p>
          <a:p>
            <a:r>
              <a:rPr lang="en-US" dirty="0"/>
              <a:t>Requires a second</a:t>
            </a:r>
          </a:p>
          <a:p>
            <a:r>
              <a:rPr lang="en-US" dirty="0"/>
              <a:t>Debatable</a:t>
            </a:r>
          </a:p>
          <a:p>
            <a:r>
              <a:rPr lang="en-US" dirty="0"/>
              <a:t>Amendable</a:t>
            </a:r>
          </a:p>
          <a:p>
            <a:r>
              <a:rPr lang="en-US" dirty="0"/>
              <a:t>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5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Previous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new business</a:t>
            </a:r>
          </a:p>
          <a:p>
            <a:pPr lvl="1"/>
            <a:r>
              <a:rPr lang="en-US" i="1" dirty="0"/>
              <a:t>“I move the Previous Question.”</a:t>
            </a:r>
          </a:p>
          <a:p>
            <a:r>
              <a:rPr lang="en-US" dirty="0"/>
              <a:t>Requires a second</a:t>
            </a:r>
          </a:p>
          <a:p>
            <a:r>
              <a:rPr lang="en-US" dirty="0"/>
              <a:t>Not Debatable</a:t>
            </a:r>
          </a:p>
          <a:p>
            <a:r>
              <a:rPr lang="en-US" dirty="0"/>
              <a:t>Not Amendable</a:t>
            </a:r>
          </a:p>
          <a:p>
            <a:r>
              <a:rPr lang="en-US" dirty="0"/>
              <a:t>2/3 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170" name="Picture 2" descr="http://www.northcarolinahealthnews.org/wp-content/uploads/2012/05/HouseMeets_May30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352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57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Suspend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the chapter to act in a way that would be against the rules of parliamentary law.</a:t>
            </a:r>
          </a:p>
          <a:p>
            <a:pPr lvl="1"/>
            <a:r>
              <a:rPr lang="en-US" i="1" dirty="0"/>
              <a:t>“I move to suspend the rules and waive the reading of the minutes.”</a:t>
            </a:r>
          </a:p>
          <a:p>
            <a:r>
              <a:rPr lang="en-US" dirty="0"/>
              <a:t>Requires a second</a:t>
            </a:r>
          </a:p>
          <a:p>
            <a:r>
              <a:rPr lang="en-US" dirty="0"/>
              <a:t>Not Debatable</a:t>
            </a:r>
          </a:p>
          <a:p>
            <a:r>
              <a:rPr lang="en-US" dirty="0"/>
              <a:t>Not Amendable</a:t>
            </a:r>
          </a:p>
          <a:p>
            <a:r>
              <a:rPr lang="en-US" dirty="0"/>
              <a:t>2/3 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0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Point of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Enforces the rules of parliamentary law.</a:t>
            </a:r>
          </a:p>
          <a:p>
            <a:pPr lvl="1"/>
            <a:r>
              <a:rPr lang="en-US" i="1" dirty="0"/>
              <a:t>“I rise to a Point of Order.”</a:t>
            </a:r>
          </a:p>
          <a:p>
            <a:r>
              <a:rPr lang="en-US" dirty="0"/>
              <a:t>No second required</a:t>
            </a:r>
          </a:p>
          <a:p>
            <a:r>
              <a:rPr lang="en-US" dirty="0"/>
              <a:t>Not Debatable</a:t>
            </a:r>
          </a:p>
          <a:p>
            <a:r>
              <a:rPr lang="en-US" dirty="0"/>
              <a:t>Not Amendable</a:t>
            </a:r>
          </a:p>
          <a:p>
            <a:r>
              <a:rPr lang="en-US" dirty="0"/>
              <a:t>No vote taken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http://www.polyphonic.org/wp-content/uploads/2007/02/Screen-shot-2012-05-02-at-11.25.33-AM-350x2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4943146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16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Adjourn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Ends the meeting</a:t>
            </a:r>
          </a:p>
          <a:p>
            <a:pPr lvl="1"/>
            <a:r>
              <a:rPr lang="en-US" i="1" dirty="0"/>
              <a:t>“I move to adjourn.”</a:t>
            </a:r>
          </a:p>
          <a:p>
            <a:r>
              <a:rPr lang="en-US" dirty="0"/>
              <a:t>Second required</a:t>
            </a:r>
          </a:p>
          <a:p>
            <a:r>
              <a:rPr lang="en-US" dirty="0"/>
              <a:t>Not Debatable</a:t>
            </a:r>
          </a:p>
          <a:p>
            <a:r>
              <a:rPr lang="en-US" dirty="0"/>
              <a:t>Not Amendable</a:t>
            </a:r>
          </a:p>
          <a:p>
            <a:r>
              <a:rPr lang="en-US" dirty="0"/>
              <a:t>Majority vote required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https://s3.amazonaws.com/static.popvox.com/attach%2F2012%2Fwhat-happens-bill-after-congress-adjourns-updated%2FDarkHouseFl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708777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47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Common methods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Voice vote</a:t>
            </a:r>
          </a:p>
          <a:p>
            <a:pPr lvl="2"/>
            <a:r>
              <a:rPr lang="en-US" dirty="0"/>
              <a:t>by saying “aye” or “no”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Rising vote</a:t>
            </a:r>
          </a:p>
          <a:p>
            <a:pPr lvl="2"/>
            <a:r>
              <a:rPr lang="en-US" dirty="0"/>
              <a:t>Standing</a:t>
            </a:r>
          </a:p>
          <a:p>
            <a:pPr lvl="2"/>
            <a:r>
              <a:rPr lang="en-US" dirty="0"/>
              <a:t>show of hands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Secret ballot</a:t>
            </a:r>
          </a:p>
          <a:p>
            <a:pPr lvl="2"/>
            <a:r>
              <a:rPr lang="en-US" dirty="0"/>
              <a:t>written vote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Roll call</a:t>
            </a:r>
          </a:p>
          <a:p>
            <a:pPr lvl="2"/>
            <a:r>
              <a:rPr lang="en-US" dirty="0"/>
              <a:t>each member speaking their vote when the secretary calls their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47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Taps are used to signal members of action they should take or to signal the completion of a parliamentary action</a:t>
            </a:r>
          </a:p>
          <a:p>
            <a:pPr lvl="1"/>
            <a:r>
              <a:rPr lang="en-US" dirty="0"/>
              <a:t>One tap</a:t>
            </a:r>
          </a:p>
          <a:p>
            <a:pPr lvl="2"/>
            <a:r>
              <a:rPr lang="en-US" dirty="0"/>
              <a:t>follows announcement of adjournment</a:t>
            </a:r>
          </a:p>
          <a:p>
            <a:pPr lvl="2"/>
            <a:r>
              <a:rPr lang="en-US" dirty="0"/>
              <a:t>follows the completion of a business item</a:t>
            </a:r>
          </a:p>
          <a:p>
            <a:pPr lvl="2"/>
            <a:r>
              <a:rPr lang="en-US" dirty="0"/>
              <a:t>to be seated</a:t>
            </a:r>
          </a:p>
          <a:p>
            <a:pPr lvl="1"/>
            <a:r>
              <a:rPr lang="en-US" dirty="0"/>
              <a:t>Two taps</a:t>
            </a:r>
          </a:p>
          <a:p>
            <a:pPr lvl="2"/>
            <a:r>
              <a:rPr lang="en-US" dirty="0"/>
              <a:t>signal the official start of the meeting and calls the meeting to order</a:t>
            </a:r>
          </a:p>
          <a:p>
            <a:pPr lvl="1"/>
            <a:r>
              <a:rPr lang="en-US" dirty="0"/>
              <a:t>Three taps</a:t>
            </a:r>
          </a:p>
          <a:p>
            <a:pPr lvl="2"/>
            <a:r>
              <a:rPr lang="en-US" dirty="0"/>
              <a:t>are used to signal all members to stand</a:t>
            </a:r>
          </a:p>
          <a:p>
            <a:pPr lvl="3"/>
            <a:r>
              <a:rPr lang="en-US" dirty="0"/>
              <a:t>members are to rise in unison at the third tap of the gavel</a:t>
            </a:r>
          </a:p>
          <a:p>
            <a:endParaRPr lang="en-US" dirty="0"/>
          </a:p>
        </p:txBody>
      </p:sp>
      <p:pic>
        <p:nvPicPr>
          <p:cNvPr id="2050" name="Picture 2" descr="http://cdmspeechanddebate.weebly.com/uploads/8/9/4/3/8943909/45359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96" y="228600"/>
            <a:ext cx="150447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Public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Oral communication skills are one of the most important factors in determining career success</a:t>
            </a:r>
          </a:p>
          <a:p>
            <a:pPr lvl="1"/>
            <a:r>
              <a:rPr lang="en-US" dirty="0"/>
              <a:t>The FFA Creed</a:t>
            </a:r>
          </a:p>
          <a:p>
            <a:pPr lvl="2"/>
            <a:r>
              <a:rPr lang="en-US" dirty="0"/>
              <a:t>gives students the opportunity to develop basic public speaking skills</a:t>
            </a:r>
          </a:p>
          <a:p>
            <a:pPr lvl="2"/>
            <a:r>
              <a:rPr lang="en-US" dirty="0"/>
              <a:t>helps to develop confidence</a:t>
            </a:r>
          </a:p>
          <a:p>
            <a:pPr lvl="0"/>
            <a:r>
              <a:rPr lang="en-US" dirty="0"/>
              <a:t>Oral communication can be improved through practice (and more practice)  </a:t>
            </a:r>
          </a:p>
          <a:p>
            <a:r>
              <a:rPr lang="en-US" dirty="0"/>
              <a:t>Practice improves the speaker stage presence</a:t>
            </a:r>
          </a:p>
          <a:p>
            <a:pPr lvl="2"/>
            <a:r>
              <a:rPr lang="en-US" dirty="0"/>
              <a:t>Attitude</a:t>
            </a:r>
          </a:p>
          <a:p>
            <a:pPr lvl="2"/>
            <a:r>
              <a:rPr lang="en-US" dirty="0"/>
              <a:t>Confidence</a:t>
            </a:r>
          </a:p>
          <a:p>
            <a:pPr lvl="2"/>
            <a:r>
              <a:rPr lang="en-US" dirty="0"/>
              <a:t>Personality</a:t>
            </a:r>
          </a:p>
          <a:p>
            <a:pPr lvl="2"/>
            <a:r>
              <a:rPr lang="en-US" dirty="0"/>
              <a:t>Ease before the audience</a:t>
            </a:r>
          </a:p>
          <a:p>
            <a:pPr lvl="2"/>
            <a:r>
              <a:rPr lang="en-US" dirty="0"/>
              <a:t>Personal appearance</a:t>
            </a:r>
          </a:p>
          <a:p>
            <a:pPr lvl="2"/>
            <a:r>
              <a:rPr lang="en-US" dirty="0"/>
              <a:t>Poise</a:t>
            </a:r>
          </a:p>
          <a:p>
            <a:pPr lvl="2"/>
            <a:r>
              <a:rPr lang="en-US" dirty="0"/>
              <a:t>Posture</a:t>
            </a:r>
          </a:p>
        </p:txBody>
      </p:sp>
    </p:spTree>
    <p:extLst>
      <p:ext uri="{BB962C8B-B14F-4D97-AF65-F5344CB8AC3E}">
        <p14:creationId xmlns:p14="http://schemas.microsoft.com/office/powerpoint/2010/main" val="921382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FFA Creed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Written by E.M. Tiffany</a:t>
            </a:r>
          </a:p>
          <a:p>
            <a:pPr lvl="1"/>
            <a:r>
              <a:rPr lang="en-US" dirty="0"/>
              <a:t>Adopted at the 3</a:t>
            </a:r>
            <a:r>
              <a:rPr lang="en-US" baseline="30000" dirty="0"/>
              <a:t>rd</a:t>
            </a:r>
            <a:r>
              <a:rPr lang="en-US" dirty="0"/>
              <a:t> National FFA Convention in 1930</a:t>
            </a:r>
          </a:p>
          <a:p>
            <a:pPr lvl="1"/>
            <a:r>
              <a:rPr lang="en-US" dirty="0"/>
              <a:t>Revised in 1965 and 1990</a:t>
            </a:r>
          </a:p>
          <a:p>
            <a:pPr lvl="1"/>
            <a:r>
              <a:rPr lang="en-US" dirty="0"/>
              <a:t>Each of the 5 paragraphs begins with “I believe……”</a:t>
            </a:r>
          </a:p>
          <a:p>
            <a:r>
              <a:rPr lang="en-US" dirty="0"/>
              <a:t>Use </a:t>
            </a:r>
          </a:p>
          <a:p>
            <a:pPr lvl="1"/>
            <a:r>
              <a:rPr lang="en-US" dirty="0"/>
              <a:t>Basic statement of beliefs that helps members understand the importance of FFA</a:t>
            </a:r>
          </a:p>
          <a:p>
            <a:pPr lvl="1"/>
            <a:r>
              <a:rPr lang="en-US" dirty="0"/>
              <a:t>Expresses belief in work ethic, fairness, patriotism, and tradition that all members can share</a:t>
            </a:r>
          </a:p>
          <a:p>
            <a:pPr lvl="1"/>
            <a:r>
              <a:rPr lang="en-US" dirty="0"/>
              <a:t>Requirement for the first degree of FFA membership</a:t>
            </a:r>
          </a:p>
          <a:p>
            <a:pPr lvl="2"/>
            <a:r>
              <a:rPr lang="en-US" dirty="0" err="1"/>
              <a:t>Greenhand</a:t>
            </a:r>
            <a:r>
              <a:rPr lang="en-US" dirty="0"/>
              <a:t> Degree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02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1.03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importance of SAE to work-based learning.</a:t>
            </a:r>
          </a:p>
        </p:txBody>
      </p:sp>
    </p:spTree>
    <p:extLst>
      <p:ext uri="{BB962C8B-B14F-4D97-AF65-F5344CB8AC3E}">
        <p14:creationId xmlns:p14="http://schemas.microsoft.com/office/powerpoint/2010/main" val="395474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History of the National FFA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1950 – Public Law 740</a:t>
            </a:r>
          </a:p>
          <a:p>
            <a:pPr lvl="1"/>
            <a:r>
              <a:rPr lang="en-US" dirty="0"/>
              <a:t>FFA became one of a few student organizations to receive a Federal Charter from Congress</a:t>
            </a:r>
          </a:p>
          <a:p>
            <a:pPr lvl="0"/>
            <a:r>
              <a:rPr lang="en-US" dirty="0"/>
              <a:t>1965 – FFA and NFA merged</a:t>
            </a:r>
          </a:p>
          <a:p>
            <a:pPr lvl="0"/>
            <a:r>
              <a:rPr lang="en-US" dirty="0"/>
              <a:t>1969 – Girls allowed in FFA for the first time</a:t>
            </a:r>
          </a:p>
          <a:p>
            <a:endParaRPr lang="en-US" dirty="0"/>
          </a:p>
          <a:p>
            <a:pPr lvl="0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https://www.ffa.org/SiteCollectionImages/about_history_janebe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8531"/>
            <a:ext cx="2387311" cy="331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e/e4/Future_Farmers_FFA_U.S._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7909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94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SAE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1. An individualized project</a:t>
            </a:r>
          </a:p>
          <a:p>
            <a:pPr lvl="1"/>
            <a:r>
              <a:rPr lang="en-US" dirty="0"/>
              <a:t>Supervised Agricultural Experience</a:t>
            </a:r>
          </a:p>
          <a:p>
            <a:pPr lvl="1"/>
            <a:r>
              <a:rPr lang="en-US" dirty="0"/>
              <a:t>Conducted outside of the regularly scheduled school day</a:t>
            </a:r>
          </a:p>
          <a:p>
            <a:pPr marL="114300" indent="0">
              <a:buNone/>
            </a:pPr>
            <a:r>
              <a:rPr lang="en-US" dirty="0"/>
              <a:t>2. Makes up the third part in a total agricultural education program</a:t>
            </a:r>
          </a:p>
          <a:p>
            <a:pPr lvl="1"/>
            <a:r>
              <a:rPr lang="en-US" dirty="0"/>
              <a:t>Classroom /laboratory instruction</a:t>
            </a:r>
          </a:p>
          <a:p>
            <a:pPr lvl="1"/>
            <a:r>
              <a:rPr lang="en-US" dirty="0"/>
              <a:t>FFA</a:t>
            </a:r>
          </a:p>
          <a:p>
            <a:pPr lvl="1"/>
            <a:r>
              <a:rPr lang="en-US" dirty="0"/>
              <a:t>SAE</a:t>
            </a:r>
          </a:p>
          <a:p>
            <a:pPr marL="114300" indent="0">
              <a:buNone/>
            </a:pPr>
            <a:r>
              <a:rPr lang="en-US" dirty="0"/>
              <a:t>3. SAE is for every student</a:t>
            </a:r>
          </a:p>
          <a:p>
            <a:pPr lvl="1"/>
            <a:r>
              <a:rPr lang="en-US" dirty="0"/>
              <a:t>A percent of your course grade		</a:t>
            </a:r>
          </a:p>
          <a:p>
            <a:endParaRPr lang="en-US" dirty="0"/>
          </a:p>
        </p:txBody>
      </p:sp>
      <p:pic>
        <p:nvPicPr>
          <p:cNvPr id="9218" name="Picture 2" descr="http://exeterffa.weebly.com/uploads/2/5/6/8/25689761/1436907111.png?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5528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9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Purpose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Opportunities to explore a variety of subjects</a:t>
            </a:r>
          </a:p>
          <a:p>
            <a:pPr lvl="0"/>
            <a:r>
              <a:rPr lang="en-US" dirty="0"/>
              <a:t>Educational and practical experience in a specialized area</a:t>
            </a:r>
          </a:p>
          <a:p>
            <a:pPr lvl="0"/>
            <a:r>
              <a:rPr lang="en-US" dirty="0"/>
              <a:t>Opportunities for earning while learning</a:t>
            </a:r>
          </a:p>
          <a:p>
            <a:pPr lvl="0"/>
            <a:r>
              <a:rPr lang="en-US" dirty="0"/>
              <a:t>Teaches accurate computerized or written records</a:t>
            </a:r>
          </a:p>
          <a:p>
            <a:pPr lvl="0"/>
            <a:r>
              <a:rPr lang="en-US" dirty="0"/>
              <a:t>Win FFA awards</a:t>
            </a:r>
          </a:p>
          <a:p>
            <a:pPr lvl="1"/>
            <a:r>
              <a:rPr lang="en-US" dirty="0"/>
              <a:t>FFA proficiency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2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Exploratory</a:t>
            </a:r>
          </a:p>
          <a:p>
            <a:pPr lvl="1"/>
            <a:r>
              <a:rPr lang="en-US" dirty="0"/>
              <a:t>Short duration usually</a:t>
            </a:r>
          </a:p>
          <a:p>
            <a:pPr lvl="1"/>
            <a:r>
              <a:rPr lang="en-US" dirty="0"/>
              <a:t>Students become more literate in agriculture</a:t>
            </a:r>
          </a:p>
          <a:p>
            <a:pPr lvl="1"/>
            <a:r>
              <a:rPr lang="en-US" dirty="0"/>
              <a:t>Develop awareness of agricultural careers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Observing and/or assisting a veterinarian</a:t>
            </a:r>
          </a:p>
          <a:p>
            <a:pPr lvl="1"/>
            <a:r>
              <a:rPr lang="en-US" dirty="0"/>
              <a:t>Interviewing a landscape contractor</a:t>
            </a:r>
          </a:p>
          <a:p>
            <a:pPr lvl="1"/>
            <a:r>
              <a:rPr lang="en-US" dirty="0"/>
              <a:t>Shadowing a greenhouse employee</a:t>
            </a:r>
          </a:p>
          <a:p>
            <a:pPr lvl="1"/>
            <a:r>
              <a:rPr lang="en-US" dirty="0"/>
              <a:t>Observing/assisting a welder</a:t>
            </a:r>
          </a:p>
          <a:p>
            <a:pPr lvl="1"/>
            <a:r>
              <a:rPr lang="en-US" dirty="0"/>
              <a:t>Attending a career day/fair</a:t>
            </a:r>
          </a:p>
          <a:p>
            <a:endParaRPr lang="en-US" dirty="0"/>
          </a:p>
        </p:txBody>
      </p:sp>
      <p:pic>
        <p:nvPicPr>
          <p:cNvPr id="10242" name="Picture 2" descr="http://www.pelhammiddleffa.com/uploads/1/3/0/2/13027849/8279987.jpg?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81"/>
            <a:ext cx="3257412" cy="21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94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Ownership or part-ownership </a:t>
            </a:r>
          </a:p>
          <a:p>
            <a:pPr lvl="2"/>
            <a:r>
              <a:rPr lang="en-US" dirty="0"/>
              <a:t>assume financial risk</a:t>
            </a:r>
          </a:p>
          <a:p>
            <a:pPr lvl="1"/>
            <a:r>
              <a:rPr lang="en-US" dirty="0"/>
              <a:t>Skills necessary to become established in one’s own business</a:t>
            </a:r>
          </a:p>
          <a:p>
            <a:pPr lvl="0"/>
            <a:r>
              <a:rPr lang="en-US" dirty="0"/>
              <a:t>Types of Entrepreneurship </a:t>
            </a:r>
          </a:p>
          <a:p>
            <a:pPr lvl="1"/>
            <a:r>
              <a:rPr lang="en-US" dirty="0"/>
              <a:t>Production SAE </a:t>
            </a:r>
          </a:p>
          <a:p>
            <a:pPr lvl="2"/>
            <a:r>
              <a:rPr lang="en-US" dirty="0"/>
              <a:t>Raise and sell an agricultural commodity for profit</a:t>
            </a:r>
          </a:p>
          <a:p>
            <a:pPr lvl="3"/>
            <a:r>
              <a:rPr lang="en-US" dirty="0"/>
              <a:t>Examples: produce vegetables, grow Christmas trees, raise livestock, dogs, or horses, grow field or nursery crops.</a:t>
            </a:r>
          </a:p>
          <a:p>
            <a:pPr lvl="1"/>
            <a:r>
              <a:rPr lang="en-US" dirty="0"/>
              <a:t>Agribusiness SAE</a:t>
            </a:r>
          </a:p>
          <a:p>
            <a:pPr lvl="2"/>
            <a:r>
              <a:rPr lang="en-US" dirty="0"/>
              <a:t>Students own and operate an agricultural related business</a:t>
            </a:r>
          </a:p>
          <a:p>
            <a:pPr lvl="3"/>
            <a:r>
              <a:rPr lang="en-US" dirty="0"/>
              <a:t>Examples: lawn maintenance or landscaping business, crop scouting service, pet sitting service, feed sales, computer service for farms, horse riding lessons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3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Students obtain a job with an employer</a:t>
            </a:r>
          </a:p>
          <a:p>
            <a:pPr lvl="2"/>
            <a:r>
              <a:rPr lang="en-US" dirty="0"/>
              <a:t>often with the help of their instructor</a:t>
            </a:r>
          </a:p>
          <a:p>
            <a:pPr lvl="1"/>
            <a:r>
              <a:rPr lang="en-US" dirty="0"/>
              <a:t>Typically paid an hourly wage</a:t>
            </a:r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Placement in Production </a:t>
            </a:r>
          </a:p>
          <a:p>
            <a:pPr lvl="2"/>
            <a:r>
              <a:rPr lang="en-US" dirty="0"/>
              <a:t>on a farm</a:t>
            </a:r>
          </a:p>
          <a:p>
            <a:pPr lvl="2"/>
            <a:r>
              <a:rPr lang="en-US" dirty="0"/>
              <a:t>greenhouse</a:t>
            </a:r>
          </a:p>
          <a:p>
            <a:pPr lvl="2"/>
            <a:r>
              <a:rPr lang="en-US" dirty="0"/>
              <a:t>nursery or other production facility</a:t>
            </a:r>
          </a:p>
          <a:p>
            <a:pPr lvl="1"/>
            <a:r>
              <a:rPr lang="en-US" dirty="0"/>
              <a:t>Placement in Agribusiness</a:t>
            </a:r>
          </a:p>
          <a:p>
            <a:pPr lvl="2"/>
            <a:r>
              <a:rPr lang="en-US" dirty="0"/>
              <a:t>work at a veterinary clinic</a:t>
            </a:r>
          </a:p>
          <a:p>
            <a:pPr lvl="2"/>
            <a:r>
              <a:rPr lang="en-US" dirty="0"/>
              <a:t>florist</a:t>
            </a:r>
          </a:p>
          <a:p>
            <a:pPr lvl="2"/>
            <a:r>
              <a:rPr lang="en-US" dirty="0"/>
              <a:t>feed store</a:t>
            </a:r>
          </a:p>
          <a:p>
            <a:pPr lvl="2"/>
            <a:r>
              <a:rPr lang="en-US" dirty="0"/>
              <a:t>landscaping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</a:t>
            </a:r>
          </a:p>
          <a:p>
            <a:pPr lvl="1"/>
            <a:r>
              <a:rPr lang="en-US" dirty="0"/>
              <a:t>Activities are done to improve the appearance, convenience, efficiency, safety or value of a home, farm or other facility.</a:t>
            </a:r>
          </a:p>
          <a:p>
            <a:pPr lvl="2"/>
            <a:r>
              <a:rPr lang="en-US" dirty="0"/>
              <a:t>No wages earned</a:t>
            </a:r>
          </a:p>
          <a:p>
            <a:pPr lvl="2"/>
            <a:r>
              <a:rPr lang="en-US" dirty="0"/>
              <a:t>No ownership necessary</a:t>
            </a:r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landscape parent or grandparent’s home</a:t>
            </a:r>
          </a:p>
          <a:p>
            <a:pPr lvl="1"/>
            <a:r>
              <a:rPr lang="en-US" dirty="0"/>
              <a:t>building a fence</a:t>
            </a:r>
          </a:p>
          <a:p>
            <a:pPr lvl="1"/>
            <a:r>
              <a:rPr lang="en-US" dirty="0"/>
              <a:t>building a storage shed</a:t>
            </a:r>
          </a:p>
          <a:p>
            <a:pPr lvl="1"/>
            <a:r>
              <a:rPr lang="en-US" dirty="0"/>
              <a:t>growing herbs or vegetables in containers on a porch or patio</a:t>
            </a:r>
          </a:p>
          <a:p>
            <a:pPr lvl="1"/>
            <a:r>
              <a:rPr lang="en-US" dirty="0"/>
              <a:t>assist with landscape maintenance at an apartment complex</a:t>
            </a:r>
          </a:p>
        </p:txBody>
      </p:sp>
    </p:spTree>
    <p:extLst>
      <p:ext uri="{BB962C8B-B14F-4D97-AF65-F5344CB8AC3E}">
        <p14:creationId xmlns:p14="http://schemas.microsoft.com/office/powerpoint/2010/main" val="3478697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Analytical </a:t>
            </a:r>
          </a:p>
          <a:p>
            <a:pPr lvl="1"/>
            <a:r>
              <a:rPr lang="en-US" dirty="0"/>
              <a:t>Students choose an agricultural problem not easily tested by experimentation</a:t>
            </a:r>
          </a:p>
          <a:p>
            <a:pPr lvl="1"/>
            <a:r>
              <a:rPr lang="en-US" dirty="0"/>
              <a:t>Gather and evaluate data</a:t>
            </a:r>
          </a:p>
          <a:p>
            <a:pPr lvl="1"/>
            <a:r>
              <a:rPr lang="en-US" dirty="0"/>
              <a:t>Non-experimental</a:t>
            </a:r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Develop marketing plan for poinsettia crop</a:t>
            </a:r>
          </a:p>
          <a:p>
            <a:pPr lvl="1"/>
            <a:r>
              <a:rPr lang="en-US" dirty="0"/>
              <a:t>Research and present project on effects of temperature change on corn yields in South America </a:t>
            </a:r>
          </a:p>
        </p:txBody>
      </p:sp>
    </p:spTree>
    <p:extLst>
      <p:ext uri="{BB962C8B-B14F-4D97-AF65-F5344CB8AC3E}">
        <p14:creationId xmlns:p14="http://schemas.microsoft.com/office/powerpoint/2010/main" val="257479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</a:t>
            </a:r>
          </a:p>
          <a:p>
            <a:pPr lvl="1"/>
            <a:r>
              <a:rPr lang="en-US" dirty="0"/>
              <a:t>Students conduct and an agriculturally related experiment</a:t>
            </a:r>
          </a:p>
          <a:p>
            <a:pPr lvl="2"/>
            <a:r>
              <a:rPr lang="en-US" dirty="0"/>
              <a:t>Scientific method</a:t>
            </a:r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Compare the effects of various rates of nitrogen on poinsettias</a:t>
            </a:r>
          </a:p>
          <a:p>
            <a:pPr lvl="1"/>
            <a:r>
              <a:rPr lang="en-US" dirty="0"/>
              <a:t>Compare the effects of various feeds on average daily gain in lambs </a:t>
            </a:r>
          </a:p>
          <a:p>
            <a:pPr lvl="0"/>
            <a:r>
              <a:rPr lang="en-US" dirty="0"/>
              <a:t>Can be used to compete in the State </a:t>
            </a:r>
            <a:r>
              <a:rPr lang="en-US" dirty="0" err="1"/>
              <a:t>Agriscience</a:t>
            </a:r>
            <a:r>
              <a:rPr lang="en-US" dirty="0"/>
              <a:t> Fair.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66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Supplementary </a:t>
            </a:r>
          </a:p>
          <a:p>
            <a:pPr lvl="1"/>
            <a:r>
              <a:rPr lang="en-US" dirty="0"/>
              <a:t>Activities are short-term activities with little or no planning involved</a:t>
            </a:r>
          </a:p>
          <a:p>
            <a:pPr lvl="0"/>
            <a:r>
              <a:rPr lang="en-US" dirty="0"/>
              <a:t>Skill specific, non- wage earning</a:t>
            </a:r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learning to prune peach or apple trees</a:t>
            </a:r>
          </a:p>
          <a:p>
            <a:pPr lvl="1"/>
            <a:r>
              <a:rPr lang="en-US" dirty="0"/>
              <a:t>changing hydraulic fluid in a tractor</a:t>
            </a:r>
          </a:p>
          <a:p>
            <a:pPr lvl="1"/>
            <a:r>
              <a:rPr lang="en-US" dirty="0"/>
              <a:t>mowing a baseball infield or putting green</a:t>
            </a:r>
          </a:p>
          <a:p>
            <a:pPr lvl="1"/>
            <a:r>
              <a:rPr lang="en-US" dirty="0"/>
              <a:t>trimming sheep feet</a:t>
            </a:r>
          </a:p>
          <a:p>
            <a:pPr lvl="1"/>
            <a:r>
              <a:rPr lang="en-US" dirty="0"/>
              <a:t>bottle feeding dairy calves</a:t>
            </a:r>
          </a:p>
        </p:txBody>
      </p:sp>
    </p:spTree>
    <p:extLst>
      <p:ext uri="{BB962C8B-B14F-4D97-AF65-F5344CB8AC3E}">
        <p14:creationId xmlns:p14="http://schemas.microsoft.com/office/powerpoint/2010/main" val="333395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History of the National FFA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1988 – Name change</a:t>
            </a:r>
          </a:p>
          <a:p>
            <a:pPr lvl="1"/>
            <a:r>
              <a:rPr lang="en-US" dirty="0"/>
              <a:t>Future Farmers of America to National FFA Organization</a:t>
            </a:r>
          </a:p>
          <a:p>
            <a:pPr lvl="1"/>
            <a:r>
              <a:rPr lang="en-US" dirty="0"/>
              <a:t>Reflects the growing diversity in the agriculture industry</a:t>
            </a:r>
          </a:p>
          <a:p>
            <a:pPr lvl="0"/>
            <a:r>
              <a:rPr lang="en-US" dirty="0"/>
              <a:t>2012 – National Convention moves to Indianapolis, Indiana</a:t>
            </a:r>
          </a:p>
        </p:txBody>
      </p:sp>
      <p:pic>
        <p:nvPicPr>
          <p:cNvPr id="46082" name="Picture 2" descr="http://countylifeonline.com/wp-content/uploads/2013/11/Over-51000-Blue-and-Gold-jacket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3657600" cy="3003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97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FFA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3600" i="1" dirty="0"/>
              <a:t>FFA makes a positive difference in the lives of students by developing their potential for </a:t>
            </a:r>
            <a:r>
              <a:rPr lang="en-US" sz="3600" i="1" u="sng" dirty="0"/>
              <a:t>premier leadership</a:t>
            </a:r>
            <a:r>
              <a:rPr lang="en-US" sz="3600" i="1" dirty="0"/>
              <a:t>, </a:t>
            </a:r>
            <a:r>
              <a:rPr lang="en-US" sz="3600" i="1" u="sng" dirty="0"/>
              <a:t>personal growth</a:t>
            </a:r>
            <a:r>
              <a:rPr lang="en-US" sz="3600" i="1" dirty="0"/>
              <a:t> and </a:t>
            </a:r>
            <a:r>
              <a:rPr lang="en-US" sz="3600" i="1" u="sng" dirty="0"/>
              <a:t>career success </a:t>
            </a:r>
            <a:r>
              <a:rPr lang="en-US" sz="3600" i="1" dirty="0"/>
              <a:t>through agricultural education.</a:t>
            </a:r>
          </a:p>
          <a:p>
            <a:pPr lvl="1"/>
            <a:r>
              <a:rPr lang="en-US" dirty="0"/>
              <a:t>Promotes teamwork, cooperation, and citizenship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Supervised Agricultural Experience</a:t>
            </a:r>
          </a:p>
          <a:p>
            <a:pPr lvl="1"/>
            <a:r>
              <a:rPr lang="en-US" dirty="0"/>
              <a:t>Component used to help students learn to keep records, perform practical job skills, and gain opportunity for work and exploratory experience in </a:t>
            </a:r>
            <a:r>
              <a:rPr lang="en-US" dirty="0" err="1"/>
              <a:t>Agriscience</a:t>
            </a:r>
            <a:endParaRPr lang="en-US" dirty="0"/>
          </a:p>
          <a:p>
            <a:endParaRPr lang="en-US" dirty="0"/>
          </a:p>
        </p:txBody>
      </p:sp>
      <p:pic>
        <p:nvPicPr>
          <p:cNvPr id="44034" name="Picture 2" descr="https://www.ffa.org/sitecollectionimages/logos/teamaged/ffa_aged3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180588"/>
            <a:ext cx="3524250" cy="311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4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Opportunities within the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Career Development Events (CDE’s)	</a:t>
            </a:r>
          </a:p>
          <a:p>
            <a:pPr lvl="1"/>
            <a:r>
              <a:rPr lang="en-US" dirty="0"/>
              <a:t>Competitive Events - benefits</a:t>
            </a:r>
          </a:p>
          <a:p>
            <a:pPr lvl="2"/>
            <a:r>
              <a:rPr lang="en-US" dirty="0"/>
              <a:t>Most events progress from the local (chapter) to the federation, regional, state and national level.</a:t>
            </a:r>
          </a:p>
          <a:p>
            <a:pPr lvl="2"/>
            <a:r>
              <a:rPr lang="en-US" dirty="0"/>
              <a:t>Develops technical and leadership skills as well as confidence.</a:t>
            </a:r>
          </a:p>
          <a:p>
            <a:pPr lvl="2"/>
            <a:r>
              <a:rPr lang="en-US" dirty="0"/>
              <a:t>Recognition is received and prize money is often received for 1</a:t>
            </a:r>
            <a:r>
              <a:rPr lang="en-US" baseline="30000" dirty="0"/>
              <a:t>st</a:t>
            </a:r>
            <a:r>
              <a:rPr lang="en-US" dirty="0"/>
              <a:t> place state finish.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81400"/>
            <a:ext cx="47244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815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1187</TotalTime>
  <Words>2175</Words>
  <Application>Microsoft Office PowerPoint</Application>
  <PresentationFormat>On-screen Show (4:3)</PresentationFormat>
  <Paragraphs>458</Paragraphs>
  <Slides>58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</vt:lpstr>
      <vt:lpstr>Adjacency</vt:lpstr>
      <vt:lpstr>Leadership and SAE</vt:lpstr>
      <vt:lpstr>Objective 1.01</vt:lpstr>
      <vt:lpstr>History of the National FFA Organization</vt:lpstr>
      <vt:lpstr>History of the National FFA Organization</vt:lpstr>
      <vt:lpstr>History of the National FFA Organization</vt:lpstr>
      <vt:lpstr>History of the National FFA Organization</vt:lpstr>
      <vt:lpstr>FFA Mission</vt:lpstr>
      <vt:lpstr>SAE</vt:lpstr>
      <vt:lpstr>Opportunities within the FFA</vt:lpstr>
      <vt:lpstr>Opportunities within the FFA</vt:lpstr>
      <vt:lpstr>Can you Identify this parts?</vt:lpstr>
      <vt:lpstr>Can you Identify this parts?</vt:lpstr>
      <vt:lpstr>Poultry Judging CDE</vt:lpstr>
      <vt:lpstr>Opportunities within the FFA</vt:lpstr>
      <vt:lpstr>Name this plant.</vt:lpstr>
      <vt:lpstr>Opportunities within the FFA</vt:lpstr>
      <vt:lpstr>Opportunities within the FFA</vt:lpstr>
      <vt:lpstr>Opportunities within the FFA</vt:lpstr>
      <vt:lpstr>PowerPoint Presentation</vt:lpstr>
      <vt:lpstr>Agricultural Organizations related to the Agriscience Industry</vt:lpstr>
      <vt:lpstr>Agricultural Organizations related to the Agriscience Industry</vt:lpstr>
      <vt:lpstr>Agricultural Organizations related to the Agriscience Industry</vt:lpstr>
      <vt:lpstr>Agricultural Organizations related to the Agriscience Industry</vt:lpstr>
      <vt:lpstr>Activity</vt:lpstr>
      <vt:lpstr>Objective 1.02</vt:lpstr>
      <vt:lpstr>Leadership Development  in FFA</vt:lpstr>
      <vt:lpstr>Leadership Development  in FFA</vt:lpstr>
      <vt:lpstr>Leadership Development  in FFA</vt:lpstr>
      <vt:lpstr>Leadership Development  in FFA</vt:lpstr>
      <vt:lpstr>Leadership Development  in FFA</vt:lpstr>
      <vt:lpstr>Leadership Development  in FFA</vt:lpstr>
      <vt:lpstr>Parliamentary Procedure</vt:lpstr>
      <vt:lpstr>PowerPoint Presentation</vt:lpstr>
      <vt:lpstr>Conducting Business Meetings (Agenda)</vt:lpstr>
      <vt:lpstr>Conducting Business Meetings (Agenda)</vt:lpstr>
      <vt:lpstr>General Principles of Parliamentary Procedure</vt:lpstr>
      <vt:lpstr>General Principles of Parliamentary Procedure</vt:lpstr>
      <vt:lpstr> Main Motion</vt:lpstr>
      <vt:lpstr> Amendment</vt:lpstr>
      <vt:lpstr> Refer to a Committee</vt:lpstr>
      <vt:lpstr> Previous Question</vt:lpstr>
      <vt:lpstr> Suspend the Rules</vt:lpstr>
      <vt:lpstr> Point of Order</vt:lpstr>
      <vt:lpstr> Adjourn</vt:lpstr>
      <vt:lpstr>Voting</vt:lpstr>
      <vt:lpstr>Gavel</vt:lpstr>
      <vt:lpstr>Public Speaking</vt:lpstr>
      <vt:lpstr>The FFA Creed </vt:lpstr>
      <vt:lpstr>Objective 1.03</vt:lpstr>
      <vt:lpstr>SAE – What is it?</vt:lpstr>
      <vt:lpstr>Purpose of SAE</vt:lpstr>
      <vt:lpstr>Types of SAE</vt:lpstr>
      <vt:lpstr>Types of SAE</vt:lpstr>
      <vt:lpstr>Types of SAE</vt:lpstr>
      <vt:lpstr>Types of SAE</vt:lpstr>
      <vt:lpstr>Types of SAE</vt:lpstr>
      <vt:lpstr>Types of SAE</vt:lpstr>
      <vt:lpstr>Types of SAE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Leadership and SAE</dc:title>
  <dc:creator>Harris</dc:creator>
  <cp:lastModifiedBy>Sarah</cp:lastModifiedBy>
  <cp:revision>59</cp:revision>
  <dcterms:created xsi:type="dcterms:W3CDTF">2013-07-29T22:36:48Z</dcterms:created>
  <dcterms:modified xsi:type="dcterms:W3CDTF">2018-01-23T00:31:41Z</dcterms:modified>
</cp:coreProperties>
</file>