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8"/>
  </p:handoutMasterIdLst>
  <p:sldIdLst>
    <p:sldId id="257" r:id="rId2"/>
    <p:sldId id="258" r:id="rId3"/>
    <p:sldId id="259" r:id="rId4"/>
    <p:sldId id="260" r:id="rId5"/>
    <p:sldId id="261" r:id="rId6"/>
    <p:sldId id="32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319" r:id="rId16"/>
    <p:sldId id="315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321" r:id="rId36"/>
    <p:sldId id="288" r:id="rId37"/>
    <p:sldId id="322" r:id="rId38"/>
    <p:sldId id="323" r:id="rId39"/>
    <p:sldId id="291" r:id="rId40"/>
    <p:sldId id="324" r:id="rId41"/>
    <p:sldId id="292" r:id="rId42"/>
    <p:sldId id="293" r:id="rId43"/>
    <p:sldId id="317" r:id="rId44"/>
    <p:sldId id="316" r:id="rId45"/>
    <p:sldId id="294" r:id="rId46"/>
    <p:sldId id="295" r:id="rId47"/>
    <p:sldId id="296" r:id="rId48"/>
    <p:sldId id="297" r:id="rId49"/>
    <p:sldId id="318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3F72B7-0B1F-490B-AD7B-957F3A98D9D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75A9E3-44C4-4DD2-B727-FCDF53188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4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3C36982-0A1F-487A-A086-5635C0539C28}" type="datetimeFigureOut">
              <a:rPr lang="en-US" smtClean="0"/>
              <a:pPr/>
              <a:t>3/6/2018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bRk64bc03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JoAo5idtf4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cz7vmX4pOw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teachers.moed.bm/leone.samuels/Important%20Diagrams/fruit-diagram.jpg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7yrXhXWyOY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Essential Standard 3.00:  Understand the plant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Agronomy Careers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Agronomist </a:t>
            </a:r>
          </a:p>
          <a:p>
            <a:pPr lvl="1"/>
            <a:r>
              <a:rPr lang="en-US" dirty="0" smtClean="0"/>
              <a:t>a specialist in soil and crop sciences</a:t>
            </a:r>
          </a:p>
          <a:p>
            <a:pPr lvl="0"/>
            <a:r>
              <a:rPr lang="en-US" sz="2400" dirty="0" smtClean="0"/>
              <a:t>Forage Manager </a:t>
            </a:r>
          </a:p>
          <a:p>
            <a:pPr lvl="1"/>
            <a:r>
              <a:rPr lang="en-US" dirty="0" smtClean="0"/>
              <a:t>grow, manage and sell hay crops for various animal producers</a:t>
            </a:r>
          </a:p>
          <a:p>
            <a:pPr lvl="0"/>
            <a:r>
              <a:rPr lang="en-US" sz="2400" dirty="0" smtClean="0"/>
              <a:t>Federal grain Inspector </a:t>
            </a:r>
          </a:p>
          <a:p>
            <a:pPr lvl="1"/>
            <a:r>
              <a:rPr lang="en-US" dirty="0" smtClean="0"/>
              <a:t>Federal employee that inspects harvested grain crops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General Plant Science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Plant Physiologist </a:t>
            </a:r>
          </a:p>
          <a:p>
            <a:pPr lvl="1"/>
            <a:r>
              <a:rPr lang="en-US" dirty="0" smtClean="0"/>
              <a:t>person who studies plant processes and functions</a:t>
            </a:r>
          </a:p>
          <a:p>
            <a:pPr lvl="0"/>
            <a:r>
              <a:rPr lang="en-US" sz="2400" dirty="0" smtClean="0">
                <a:hlinkClick r:id="rId2"/>
              </a:rPr>
              <a:t>Plant Breeder</a:t>
            </a:r>
            <a:endParaRPr lang="en-US" sz="2400" dirty="0" smtClean="0"/>
          </a:p>
          <a:p>
            <a:pPr lvl="1"/>
            <a:r>
              <a:rPr lang="en-US" dirty="0" smtClean="0"/>
              <a:t> person who develops new plants through, selection, hybridization, etc</a:t>
            </a:r>
          </a:p>
          <a:p>
            <a:pPr lvl="0"/>
            <a:r>
              <a:rPr lang="en-US" sz="2400" dirty="0" smtClean="0"/>
              <a:t>Plant Propagator </a:t>
            </a:r>
          </a:p>
          <a:p>
            <a:pPr lvl="1"/>
            <a:r>
              <a:rPr lang="en-US" dirty="0" smtClean="0"/>
              <a:t>a person who reproduces plants</a:t>
            </a:r>
          </a:p>
          <a:p>
            <a:pPr lvl="0"/>
            <a:r>
              <a:rPr lang="en-US" sz="2400" dirty="0" smtClean="0"/>
              <a:t>Entomologist </a:t>
            </a:r>
          </a:p>
          <a:p>
            <a:pPr lvl="1"/>
            <a:r>
              <a:rPr lang="en-US" dirty="0" smtClean="0"/>
              <a:t>a person who studies insects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3.02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biotechnology in the plant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2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Biotechnology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Biotechnology is the use of living organisms (microorganisms) to make new products or carry out new processes (solve problems). </a:t>
            </a:r>
          </a:p>
          <a:p>
            <a:pPr lvl="1"/>
            <a:r>
              <a:rPr lang="en-US" dirty="0" smtClean="0"/>
              <a:t>New product – Yogurt</a:t>
            </a:r>
          </a:p>
          <a:p>
            <a:pPr lvl="1"/>
            <a:r>
              <a:rPr lang="en-US" dirty="0" smtClean="0"/>
              <a:t>New Process –Tissue culture</a:t>
            </a:r>
          </a:p>
          <a:p>
            <a:pPr lvl="2"/>
            <a:r>
              <a:rPr lang="en-US" dirty="0" smtClean="0"/>
              <a:t>propagation method that rapidly multiplies plants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lvl="0"/>
            <a:r>
              <a:rPr lang="en-US" sz="3200" dirty="0" smtClean="0"/>
              <a:t>Historic Applications of Biotechnology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Yeast to make bread rise</a:t>
            </a:r>
          </a:p>
          <a:p>
            <a:pPr lvl="0"/>
            <a:r>
              <a:rPr lang="en-US" sz="2400" dirty="0" smtClean="0"/>
              <a:t>Bacteria to produce cheeses and other dairy products</a:t>
            </a:r>
          </a:p>
          <a:p>
            <a:pPr lvl="0"/>
            <a:r>
              <a:rPr lang="en-US" sz="2400" dirty="0" smtClean="0"/>
              <a:t>Microorganisms to transform fruit or grains into alcoholic beverages</a:t>
            </a:r>
          </a:p>
          <a:p>
            <a:pPr lvl="0"/>
            <a:r>
              <a:rPr lang="en-US" sz="2400" dirty="0" smtClean="0"/>
              <a:t>Use of bacteria to “produce” silage</a:t>
            </a:r>
          </a:p>
          <a:p>
            <a:pPr lvl="0"/>
            <a:r>
              <a:rPr lang="en-US" sz="2400" i="1" dirty="0" err="1" smtClean="0"/>
              <a:t>E.coli</a:t>
            </a:r>
            <a:r>
              <a:rPr lang="en-US" sz="2400" dirty="0" smtClean="0"/>
              <a:t> bacteria used to produce insulin</a:t>
            </a:r>
          </a:p>
          <a:p>
            <a:pPr lvl="1"/>
            <a:r>
              <a:rPr lang="en-US" dirty="0" smtClean="0"/>
              <a:t>It became one of the first commercial products created by genetic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03161"/>
            <a:ext cx="6172200" cy="497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Yeast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0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Silage</a:t>
            </a:r>
            <a:endParaRPr lang="en-US" dirty="0"/>
          </a:p>
        </p:txBody>
      </p:sp>
      <p:pic>
        <p:nvPicPr>
          <p:cNvPr id="1026" name="Picture 2" descr="Corn Sil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09800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lvl="0"/>
            <a:r>
              <a:rPr lang="en-US" sz="3200" dirty="0" smtClean="0"/>
              <a:t>Basic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The science of heredity</a:t>
            </a:r>
          </a:p>
          <a:p>
            <a:pPr lvl="1"/>
            <a:r>
              <a:rPr lang="en-US" dirty="0" err="1" smtClean="0"/>
              <a:t>Gregor</a:t>
            </a:r>
            <a:r>
              <a:rPr lang="en-US" dirty="0" smtClean="0"/>
              <a:t> Johann Mendel</a:t>
            </a:r>
          </a:p>
          <a:p>
            <a:pPr lvl="2"/>
            <a:r>
              <a:rPr lang="en-US" dirty="0" smtClean="0"/>
              <a:t>discovered the effect of genetics on plant characteristics with his experimentation with garden peas</a:t>
            </a:r>
          </a:p>
          <a:p>
            <a:pPr lvl="1"/>
            <a:r>
              <a:rPr lang="en-US" dirty="0" smtClean="0"/>
              <a:t>Heredity</a:t>
            </a:r>
          </a:p>
          <a:p>
            <a:pPr lvl="2"/>
            <a:r>
              <a:rPr lang="en-US" dirty="0" smtClean="0"/>
              <a:t>transmission of characteristics from an organism to its offspring through genes in reproductive cells</a:t>
            </a:r>
          </a:p>
          <a:p>
            <a:pPr lvl="1"/>
            <a:r>
              <a:rPr lang="en-US" dirty="0" smtClean="0"/>
              <a:t>Genes</a:t>
            </a:r>
          </a:p>
          <a:p>
            <a:pPr lvl="2"/>
            <a:r>
              <a:rPr lang="en-US" dirty="0" smtClean="0"/>
              <a:t>determine the individual characteristics of living things</a:t>
            </a:r>
          </a:p>
          <a:p>
            <a:pPr lvl="2"/>
            <a:r>
              <a:rPr lang="en-US" dirty="0" smtClean="0"/>
              <a:t>segments of double stranded DNA</a:t>
            </a:r>
          </a:p>
          <a:p>
            <a:pPr lvl="1"/>
            <a:r>
              <a:rPr lang="en-US" dirty="0" smtClean="0"/>
              <a:t>Generation</a:t>
            </a:r>
          </a:p>
          <a:p>
            <a:pPr lvl="2"/>
            <a:r>
              <a:rPr lang="en-US" dirty="0" smtClean="0"/>
              <a:t>the offspring, or progeny, of common parents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lvl="0"/>
            <a:r>
              <a:rPr lang="en-US" sz="3200" dirty="0" smtClean="0"/>
              <a:t>Basic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DNA –Genetic Code of Life</a:t>
            </a:r>
          </a:p>
          <a:p>
            <a:pPr lvl="1"/>
            <a:r>
              <a:rPr lang="en-US" dirty="0" smtClean="0"/>
              <a:t>Chromosome</a:t>
            </a:r>
          </a:p>
          <a:p>
            <a:pPr lvl="2"/>
            <a:r>
              <a:rPr lang="en-US" dirty="0" smtClean="0"/>
              <a:t>a structure that holds the genetic information of a cell</a:t>
            </a:r>
          </a:p>
          <a:p>
            <a:pPr lvl="2"/>
            <a:r>
              <a:rPr lang="en-US" dirty="0" smtClean="0"/>
              <a:t>DNA is wound tightly to form the chromosome</a:t>
            </a:r>
          </a:p>
          <a:p>
            <a:pPr lvl="1"/>
            <a:r>
              <a:rPr lang="en-US" dirty="0" smtClean="0"/>
              <a:t>DNA (deoxyribonucleic acid) </a:t>
            </a:r>
          </a:p>
          <a:p>
            <a:pPr lvl="2"/>
            <a:r>
              <a:rPr lang="en-US" dirty="0" smtClean="0"/>
              <a:t>coded material in all cell nuclei</a:t>
            </a:r>
          </a:p>
          <a:p>
            <a:pPr lvl="2"/>
            <a:r>
              <a:rPr lang="en-US" dirty="0" smtClean="0"/>
              <a:t>determines what that cell and its successive cells will become</a:t>
            </a:r>
          </a:p>
          <a:p>
            <a:pPr lvl="2"/>
            <a:r>
              <a:rPr lang="en-US" dirty="0" smtClean="0"/>
              <a:t>structure is that of a twisted ladder</a:t>
            </a:r>
          </a:p>
          <a:p>
            <a:pPr lvl="3"/>
            <a:r>
              <a:rPr lang="en-US" dirty="0" smtClean="0"/>
              <a:t>double helix</a:t>
            </a:r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lvl="0"/>
            <a:r>
              <a:rPr lang="en-US" sz="3200" dirty="0" smtClean="0"/>
              <a:t>Basic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Gene</a:t>
            </a:r>
          </a:p>
          <a:p>
            <a:pPr lvl="1"/>
            <a:r>
              <a:rPr lang="en-US" dirty="0" smtClean="0"/>
              <a:t>small section of DNA</a:t>
            </a:r>
          </a:p>
          <a:p>
            <a:pPr lvl="1"/>
            <a:r>
              <a:rPr lang="en-US" dirty="0" smtClean="0"/>
              <a:t>thousands of genes on a strand of DNA</a:t>
            </a:r>
          </a:p>
          <a:p>
            <a:pPr lvl="0"/>
            <a:r>
              <a:rPr lang="en-US" sz="2400" dirty="0" smtClean="0"/>
              <a:t>Gene mapping</a:t>
            </a:r>
          </a:p>
          <a:p>
            <a:pPr lvl="1"/>
            <a:r>
              <a:rPr lang="en-US" dirty="0" smtClean="0"/>
              <a:t>process of both finding and recording the locations of genes</a:t>
            </a:r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3.01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careers in the plant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20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lvl="0"/>
            <a:r>
              <a:rPr lang="en-US" sz="3200" dirty="0" smtClean="0"/>
              <a:t>Basic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400" dirty="0" smtClean="0"/>
              <a:t>Bases </a:t>
            </a:r>
          </a:p>
          <a:p>
            <a:pPr lvl="1"/>
            <a:r>
              <a:rPr lang="en-US" dirty="0" smtClean="0"/>
              <a:t>Like rungs of a ladder that hold the two sides of the DNA strands together.</a:t>
            </a:r>
          </a:p>
          <a:p>
            <a:pPr lvl="1"/>
            <a:r>
              <a:rPr lang="en-US" dirty="0" smtClean="0"/>
              <a:t>The bases are:</a:t>
            </a:r>
          </a:p>
          <a:p>
            <a:pPr lvl="2"/>
            <a:r>
              <a:rPr lang="en-US" dirty="0" smtClean="0"/>
              <a:t>Adenine (A) - only pairs with “T”</a:t>
            </a:r>
          </a:p>
          <a:p>
            <a:pPr lvl="2"/>
            <a:r>
              <a:rPr lang="en-US" dirty="0" smtClean="0"/>
              <a:t>Thymine (T) – only pairs with “A”</a:t>
            </a:r>
          </a:p>
          <a:p>
            <a:pPr lvl="2"/>
            <a:r>
              <a:rPr lang="en-US" dirty="0" smtClean="0"/>
              <a:t>Guanine (G) – only pairs with “C”</a:t>
            </a:r>
          </a:p>
          <a:p>
            <a:pPr lvl="2"/>
            <a:r>
              <a:rPr lang="en-US" dirty="0" smtClean="0"/>
              <a:t>Cytosine (C) – only pairs with “G”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A – T</a:t>
            </a:r>
          </a:p>
          <a:p>
            <a:pPr lvl="2"/>
            <a:r>
              <a:rPr lang="en-US" dirty="0" smtClean="0"/>
              <a:t>G – C</a:t>
            </a:r>
          </a:p>
          <a:p>
            <a:pPr lvl="2"/>
            <a:r>
              <a:rPr lang="en-US" dirty="0" smtClean="0"/>
              <a:t>T - A</a:t>
            </a:r>
          </a:p>
          <a:p>
            <a:pPr lvl="0"/>
            <a:r>
              <a:rPr lang="en-US" sz="2400" dirty="0" smtClean="0"/>
              <a:t>The sequence of the bases between the DNA strands is the code by which a gene controls a specific trait</a:t>
            </a:r>
          </a:p>
          <a:p>
            <a:pPr lvl="1"/>
            <a:r>
              <a:rPr lang="en-US" dirty="0" smtClean="0"/>
              <a:t>Baldness in humans</a:t>
            </a:r>
          </a:p>
          <a:p>
            <a:pPr lvl="1"/>
            <a:r>
              <a:rPr lang="en-US" dirty="0" smtClean="0"/>
              <a:t>The color of flowers on a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Processes and Practices in biotechnology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Genetic engineering</a:t>
            </a:r>
          </a:p>
          <a:p>
            <a:pPr lvl="1"/>
            <a:r>
              <a:rPr lang="en-US" dirty="0" smtClean="0"/>
              <a:t>developed in the early 1980’s</a:t>
            </a:r>
          </a:p>
          <a:p>
            <a:pPr lvl="1"/>
            <a:r>
              <a:rPr lang="en-US" dirty="0" smtClean="0"/>
              <a:t>process of moving genetic information in the form of genes from one cell to another</a:t>
            </a:r>
          </a:p>
          <a:p>
            <a:pPr lvl="2"/>
            <a:r>
              <a:rPr lang="en-US" dirty="0" smtClean="0"/>
              <a:t>Gene splicing or Recombinant DNA technology</a:t>
            </a:r>
          </a:p>
          <a:p>
            <a:pPr lvl="3"/>
            <a:r>
              <a:rPr lang="en-US" dirty="0" smtClean="0"/>
              <a:t>process of removing and inserting genes from one organism and inserting them into the DNA of another                                                                </a:t>
            </a:r>
          </a:p>
          <a:p>
            <a:pPr lvl="2"/>
            <a:r>
              <a:rPr lang="en-US" dirty="0" smtClean="0"/>
              <a:t>Some examples are:</a:t>
            </a:r>
          </a:p>
          <a:p>
            <a:pPr lvl="3"/>
            <a:r>
              <a:rPr lang="en-US" dirty="0" smtClean="0"/>
              <a:t>Alter a plant’s susceptibility to disease</a:t>
            </a:r>
          </a:p>
          <a:p>
            <a:pPr lvl="3"/>
            <a:r>
              <a:rPr lang="en-US" dirty="0" smtClean="0"/>
              <a:t>Make a plant resistant to insects</a:t>
            </a:r>
          </a:p>
          <a:p>
            <a:pPr lvl="2"/>
            <a:r>
              <a:rPr lang="en-US" dirty="0" smtClean="0"/>
              <a:t>Process in animals is newer and not as well developed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Processes and Practices in biotechnology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Cloning (</a:t>
            </a:r>
            <a:r>
              <a:rPr lang="en-US" sz="2400" dirty="0" err="1" smtClean="0"/>
              <a:t>micropropagation</a:t>
            </a:r>
            <a:r>
              <a:rPr lang="en-US" sz="2400" dirty="0" smtClean="0"/>
              <a:t> in plants) </a:t>
            </a:r>
          </a:p>
          <a:p>
            <a:pPr lvl="1"/>
            <a:r>
              <a:rPr lang="en-US" dirty="0" smtClean="0"/>
              <a:t>creating an exact genetic duplicate of another organism</a:t>
            </a:r>
          </a:p>
          <a:p>
            <a:r>
              <a:rPr lang="en-US" sz="2400" dirty="0" smtClean="0"/>
              <a:t>Indicator species </a:t>
            </a:r>
          </a:p>
          <a:p>
            <a:pPr lvl="1"/>
            <a:r>
              <a:rPr lang="en-US" dirty="0" smtClean="0"/>
              <a:t>one of the oldest methods of biological detection.</a:t>
            </a:r>
          </a:p>
          <a:p>
            <a:pPr lvl="2"/>
            <a:r>
              <a:rPr lang="en-US" dirty="0" smtClean="0"/>
              <a:t>uses plants, animals and microbes to warn us about pollutants in the environment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267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https://www.youtube.com/watch?v=Upjp7Y4iOKo</a:t>
            </a:r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Processes and Practices in biotechnology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Bioremediation </a:t>
            </a:r>
          </a:p>
          <a:p>
            <a:pPr lvl="1"/>
            <a:r>
              <a:rPr lang="en-US" dirty="0" smtClean="0"/>
              <a:t>use living organisms to clean up toxic wastes in water and soil</a:t>
            </a:r>
          </a:p>
          <a:p>
            <a:r>
              <a:rPr lang="en-US" sz="2400" dirty="0" err="1" smtClean="0"/>
              <a:t>Biostimulation</a:t>
            </a:r>
            <a:endParaRPr lang="en-US" sz="2400" dirty="0" smtClean="0"/>
          </a:p>
          <a:p>
            <a:pPr lvl="1"/>
            <a:r>
              <a:rPr lang="en-US" dirty="0" smtClean="0"/>
              <a:t>Adding nutrients such as nitrogen and phosphorus to stimulate the growth of naturally occurring beneficial microbes</a:t>
            </a:r>
          </a:p>
          <a:p>
            <a:pPr lvl="2"/>
            <a:r>
              <a:rPr lang="en-US" dirty="0" smtClean="0"/>
              <a:t>faster more efficient work</a:t>
            </a:r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Processes and Practices in biotechnology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Phytoremediation</a:t>
            </a:r>
            <a:endParaRPr lang="en-US" sz="2400" dirty="0" smtClean="0"/>
          </a:p>
          <a:p>
            <a:pPr lvl="1"/>
            <a:r>
              <a:rPr lang="en-US" dirty="0" smtClean="0"/>
              <a:t>plant absorbs or immobilizing pollutants</a:t>
            </a:r>
          </a:p>
          <a:p>
            <a:pPr lvl="1"/>
            <a:r>
              <a:rPr lang="en-US" dirty="0" smtClean="0"/>
              <a:t>First tested in the 1990’s</a:t>
            </a:r>
          </a:p>
          <a:p>
            <a:r>
              <a:rPr lang="en-US" sz="2400" dirty="0" smtClean="0"/>
              <a:t>Animal Reproduction and Production </a:t>
            </a:r>
          </a:p>
          <a:p>
            <a:pPr lvl="1"/>
            <a:r>
              <a:rPr lang="en-US" dirty="0" smtClean="0"/>
              <a:t>improving the efficiency of reproduction and production involve the use of biotechnology</a:t>
            </a:r>
          </a:p>
          <a:p>
            <a:pPr lvl="2"/>
            <a:r>
              <a:rPr lang="en-US" dirty="0" smtClean="0"/>
              <a:t>These are considered the more conventional uses of biotechnology</a:t>
            </a:r>
          </a:p>
          <a:p>
            <a:r>
              <a:rPr lang="en-US" sz="2400" dirty="0" err="1" smtClean="0"/>
              <a:t>Biofuels</a:t>
            </a:r>
            <a:endParaRPr lang="en-US" sz="2400" dirty="0" smtClean="0"/>
          </a:p>
          <a:p>
            <a:pPr lvl="1"/>
            <a:r>
              <a:rPr lang="en-US" dirty="0" smtClean="0"/>
              <a:t>Fuels composed of or produced from biological raw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Importance of Recombinant DNA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Improve plants’ and animals’ performance</a:t>
            </a:r>
          </a:p>
          <a:p>
            <a:pPr lvl="1"/>
            <a:r>
              <a:rPr lang="en-US" dirty="0" smtClean="0"/>
              <a:t>The manipulation of genes</a:t>
            </a:r>
          </a:p>
          <a:p>
            <a:r>
              <a:rPr lang="en-US" sz="2400" dirty="0" smtClean="0"/>
              <a:t>Alter characteristics or performance of microorganisms</a:t>
            </a:r>
          </a:p>
          <a:p>
            <a:r>
              <a:rPr lang="en-US" sz="2400" dirty="0" smtClean="0"/>
              <a:t>Controlling disease, insects, weeds, and other pests</a:t>
            </a:r>
          </a:p>
          <a:p>
            <a:pPr lvl="1"/>
            <a:r>
              <a:rPr lang="en-US" dirty="0" smtClean="0"/>
              <a:t>Less use of chemical pesticides</a:t>
            </a:r>
          </a:p>
          <a:p>
            <a:pPr lvl="1"/>
            <a:r>
              <a:rPr lang="en-US" dirty="0" smtClean="0"/>
              <a:t>Potential for helping clean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Concerns with the use of Biotechnology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Safety </a:t>
            </a:r>
          </a:p>
          <a:p>
            <a:pPr lvl="1"/>
            <a:r>
              <a:rPr lang="en-US" dirty="0" smtClean="0"/>
              <a:t>State and federal government monitor</a:t>
            </a:r>
          </a:p>
          <a:p>
            <a:pPr lvl="1"/>
            <a:r>
              <a:rPr lang="en-US" dirty="0" smtClean="0"/>
              <a:t>Consumer resistance to new biotech food products remains high </a:t>
            </a:r>
          </a:p>
          <a:p>
            <a:pPr lvl="2"/>
            <a:r>
              <a:rPr lang="en-US" dirty="0" smtClean="0"/>
              <a:t>safety of the environment</a:t>
            </a:r>
          </a:p>
          <a:p>
            <a:pPr lvl="2"/>
            <a:r>
              <a:rPr lang="en-US" dirty="0" smtClean="0"/>
              <a:t>human health concerns</a:t>
            </a:r>
          </a:p>
          <a:p>
            <a:pPr lvl="1"/>
            <a:r>
              <a:rPr lang="en-US" dirty="0" smtClean="0"/>
              <a:t>Rapidly changing field, which when not fully understood</a:t>
            </a:r>
          </a:p>
          <a:p>
            <a:pPr lvl="2"/>
            <a:r>
              <a:rPr lang="en-US" dirty="0" smtClean="0"/>
              <a:t>can create a fear of the unknown</a:t>
            </a:r>
          </a:p>
          <a:p>
            <a:pPr lvl="1"/>
            <a:r>
              <a:rPr lang="en-US" dirty="0" smtClean="0"/>
              <a:t>Labeling of genetically modified organisms (GMO) foods </a:t>
            </a:r>
          </a:p>
          <a:p>
            <a:pPr lvl="2"/>
            <a:r>
              <a:rPr lang="en-US" dirty="0" smtClean="0"/>
              <a:t>many people feel if a product is safe it should be labeled</a:t>
            </a:r>
          </a:p>
          <a:p>
            <a:pPr lvl="2"/>
            <a:r>
              <a:rPr lang="en-US" dirty="0" smtClean="0"/>
              <a:t>Concern has been expressed over the effect GMO’s may have on biodiversity</a:t>
            </a: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Concerns with the use of Biotechnology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Ethics</a:t>
            </a:r>
          </a:p>
          <a:p>
            <a:pPr lvl="1"/>
            <a:r>
              <a:rPr lang="en-US" dirty="0" smtClean="0"/>
              <a:t>system of moral principles </a:t>
            </a:r>
          </a:p>
          <a:p>
            <a:pPr lvl="2"/>
            <a:r>
              <a:rPr lang="en-US" dirty="0" smtClean="0"/>
              <a:t>defines what is right and wrong in a society</a:t>
            </a:r>
          </a:p>
          <a:p>
            <a:pPr lvl="1"/>
            <a:r>
              <a:rPr lang="en-US" dirty="0" smtClean="0"/>
              <a:t>raises important ethical questions about how biotechnology should be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Scientific Method used in Biotechnology/</a:t>
            </a:r>
            <a:r>
              <a:rPr lang="en-US" sz="3200" dirty="0" err="1" smtClean="0"/>
              <a:t>Agriscience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 of the scientific method: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Identify the problem</a:t>
            </a:r>
            <a:endParaRPr lang="en-US" sz="1800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Review literature</a:t>
            </a:r>
            <a:endParaRPr lang="en-US" sz="1800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Form a hypothesis</a:t>
            </a:r>
            <a:endParaRPr lang="en-US" sz="1800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Prepare a project proposal</a:t>
            </a:r>
            <a:endParaRPr lang="en-US" sz="1800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Design the experiment</a:t>
            </a:r>
            <a:endParaRPr lang="en-US" sz="1800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Collect the data</a:t>
            </a:r>
            <a:endParaRPr lang="en-US" sz="1800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Draw conclusions</a:t>
            </a:r>
            <a:endParaRPr lang="en-US" sz="1800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Prepare a written report</a:t>
            </a:r>
            <a:endParaRPr lang="en-US" sz="18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Biotechnology in the plant science industry	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Herbicide and insect resistant crops</a:t>
            </a:r>
          </a:p>
          <a:p>
            <a:r>
              <a:rPr lang="en-US" sz="2400" dirty="0" smtClean="0"/>
              <a:t>Examples:</a:t>
            </a:r>
            <a:endParaRPr lang="en-US" sz="2000" dirty="0" smtClean="0"/>
          </a:p>
          <a:p>
            <a:pPr lvl="1"/>
            <a:r>
              <a:rPr lang="en-US" dirty="0" smtClean="0"/>
              <a:t>Herbicide tolerant soybean (Round-Up Ready Soybeans) </a:t>
            </a:r>
          </a:p>
          <a:p>
            <a:pPr lvl="2"/>
            <a:r>
              <a:rPr lang="en-US" dirty="0" smtClean="0"/>
              <a:t>contains a gene that provides resistance to broad spectrum herbicides</a:t>
            </a:r>
          </a:p>
          <a:p>
            <a:pPr lvl="2"/>
            <a:r>
              <a:rPr lang="en-US" dirty="0" smtClean="0"/>
              <a:t>Others being developed</a:t>
            </a:r>
            <a:endParaRPr lang="en-US" sz="1600" dirty="0" smtClean="0"/>
          </a:p>
          <a:p>
            <a:pPr lvl="1"/>
            <a:r>
              <a:rPr lang="en-US" dirty="0" smtClean="0"/>
              <a:t>Insect- resistant corn (Bt corn)</a:t>
            </a:r>
          </a:p>
          <a:p>
            <a:pPr lvl="2"/>
            <a:r>
              <a:rPr lang="en-US" dirty="0" smtClean="0"/>
              <a:t>contains a built-in insecticidal protein</a:t>
            </a:r>
          </a:p>
          <a:p>
            <a:pPr lvl="2"/>
            <a:r>
              <a:rPr lang="en-US" dirty="0" smtClean="0"/>
              <a:t>from a naturally occurring soil microorganism</a:t>
            </a:r>
          </a:p>
          <a:p>
            <a:pPr lvl="3"/>
            <a:r>
              <a:rPr lang="en-US" dirty="0" smtClean="0"/>
              <a:t>Bacillus </a:t>
            </a:r>
            <a:r>
              <a:rPr lang="en-US" dirty="0" err="1" smtClean="0"/>
              <a:t>thuringiensis</a:t>
            </a:r>
            <a:endParaRPr lang="en-US" dirty="0" smtClean="0"/>
          </a:p>
          <a:p>
            <a:pPr lvl="2"/>
            <a:r>
              <a:rPr lang="en-US" dirty="0" smtClean="0"/>
              <a:t>gives season- long control of corn borers</a:t>
            </a:r>
          </a:p>
          <a:p>
            <a:r>
              <a:rPr lang="en-US" sz="2400" dirty="0" smtClean="0"/>
              <a:t> 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Major Plant Science Industries: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Ornamental Horticulture</a:t>
            </a:r>
          </a:p>
          <a:p>
            <a:pPr lvl="1"/>
            <a:r>
              <a:rPr lang="en-US" dirty="0" smtClean="0"/>
              <a:t>The science and art of producing, processing, marketing and distributing plants grown for their appearance or beauty</a:t>
            </a:r>
          </a:p>
          <a:p>
            <a:pPr lvl="0"/>
            <a:r>
              <a:rPr lang="en-US" sz="2400" dirty="0" smtClean="0"/>
              <a:t>Examples</a:t>
            </a:r>
          </a:p>
          <a:p>
            <a:pPr lvl="1"/>
            <a:r>
              <a:rPr lang="en-US" dirty="0" smtClean="0"/>
              <a:t>Flowers</a:t>
            </a:r>
          </a:p>
          <a:p>
            <a:pPr lvl="1"/>
            <a:r>
              <a:rPr lang="en-US" dirty="0" smtClean="0"/>
              <a:t>Shrubs</a:t>
            </a:r>
          </a:p>
          <a:p>
            <a:pPr lvl="1"/>
            <a:r>
              <a:rPr lang="en-US" dirty="0" smtClean="0"/>
              <a:t>Trees</a:t>
            </a:r>
          </a:p>
          <a:p>
            <a:pPr lvl="1"/>
            <a:r>
              <a:rPr lang="en-US" dirty="0" smtClean="0"/>
              <a:t>Grasses</a:t>
            </a:r>
          </a:p>
          <a:p>
            <a:pPr lvl="1"/>
            <a:r>
              <a:rPr lang="en-US" dirty="0" smtClean="0"/>
              <a:t>Interior plants</a:t>
            </a:r>
          </a:p>
          <a:p>
            <a:endParaRPr lang="en-US" dirty="0"/>
          </a:p>
        </p:txBody>
      </p:sp>
      <p:pic>
        <p:nvPicPr>
          <p:cNvPr id="55298" name="Picture 2" descr="http://majorsandcareers.ncsu.edu/sites/majorsandcareers.ncsu.edu/files/CALS.greenhouse.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124200"/>
            <a:ext cx="4953000" cy="330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Biotechnology in the plant science industry	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Crops with better nutrition and longer shelf life are products of genetic engineering</a:t>
            </a:r>
          </a:p>
          <a:p>
            <a:pPr lvl="1"/>
            <a:r>
              <a:rPr lang="en-US" dirty="0" smtClean="0"/>
              <a:t>High Oleic Peanut</a:t>
            </a:r>
          </a:p>
          <a:p>
            <a:pPr lvl="2"/>
            <a:r>
              <a:rPr lang="en-US" dirty="0" smtClean="0"/>
              <a:t>genetically modified to produce nuts in high oleic acid</a:t>
            </a:r>
          </a:p>
          <a:p>
            <a:pPr lvl="2"/>
            <a:r>
              <a:rPr lang="en-US" dirty="0" smtClean="0"/>
              <a:t>longer life for nuts, candy and peanut butter</a:t>
            </a:r>
            <a:endParaRPr lang="en-US" sz="1600" dirty="0" smtClean="0"/>
          </a:p>
          <a:p>
            <a:pPr lvl="1"/>
            <a:r>
              <a:rPr lang="en-US" dirty="0" smtClean="0"/>
              <a:t>High Oleic Sunflower</a:t>
            </a:r>
          </a:p>
          <a:p>
            <a:pPr lvl="2"/>
            <a:r>
              <a:rPr lang="en-US" dirty="0" smtClean="0"/>
              <a:t>sunflower oil that is low in trans-fatty acids</a:t>
            </a:r>
            <a:endParaRPr lang="en-US" sz="1600" dirty="0" smtClean="0"/>
          </a:p>
          <a:p>
            <a:pPr lvl="1"/>
            <a:r>
              <a:rPr lang="en-US" dirty="0" smtClean="0"/>
              <a:t>Delayed- ripening tomato </a:t>
            </a:r>
          </a:p>
          <a:p>
            <a:pPr lvl="2"/>
            <a:r>
              <a:rPr lang="en-US" dirty="0" smtClean="0"/>
              <a:t>longer shelf life </a:t>
            </a:r>
          </a:p>
          <a:p>
            <a:pPr lvl="2"/>
            <a:r>
              <a:rPr lang="en-US" dirty="0" smtClean="0"/>
              <a:t>commercial advantages in harvesting and shipping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Biotechnology in the plant science industry	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Tissue culture </a:t>
            </a:r>
          </a:p>
          <a:p>
            <a:pPr lvl="1"/>
            <a:r>
              <a:rPr lang="en-US" dirty="0" err="1" smtClean="0"/>
              <a:t>Micropropagation</a:t>
            </a:r>
            <a:endParaRPr lang="en-US" dirty="0" smtClean="0"/>
          </a:p>
          <a:p>
            <a:pPr lvl="1"/>
            <a:r>
              <a:rPr lang="en-US" dirty="0" smtClean="0"/>
              <a:t>use of a very small actively growing parts of the plant</a:t>
            </a:r>
          </a:p>
          <a:p>
            <a:pPr lvl="1"/>
            <a:r>
              <a:rPr lang="en-US" dirty="0" smtClean="0"/>
              <a:t>produces a large number of new plants </a:t>
            </a:r>
          </a:p>
          <a:p>
            <a:pPr lvl="2"/>
            <a:r>
              <a:rPr lang="en-US" dirty="0" smtClean="0"/>
              <a:t>African violets</a:t>
            </a: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46" y="3657600"/>
            <a:ext cx="5242704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3.03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basic horticultural (ornamental, fruit and vegetable) and agronomic principles and practices.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20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Type of Plant Growing Media		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Soil is the top layer of the Earth’s surface and is the primary medium of cultivated plants</a:t>
            </a:r>
          </a:p>
          <a:p>
            <a:pPr lvl="2"/>
            <a:r>
              <a:rPr lang="en-US" sz="2200" dirty="0" smtClean="0"/>
              <a:t>Topsoil</a:t>
            </a:r>
          </a:p>
          <a:p>
            <a:pPr lvl="2"/>
            <a:r>
              <a:rPr lang="en-US" sz="2200" dirty="0" smtClean="0"/>
              <a:t>Subsoil</a:t>
            </a:r>
          </a:p>
          <a:p>
            <a:pPr lvl="2"/>
            <a:r>
              <a:rPr lang="en-US" sz="2200" dirty="0" smtClean="0"/>
              <a:t>Parent material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Type of Plant Growing Media		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Sphagnum moss</a:t>
            </a:r>
          </a:p>
          <a:p>
            <a:pPr lvl="1"/>
            <a:r>
              <a:rPr lang="en-US" dirty="0" smtClean="0"/>
              <a:t>used for encouraging root growth under certain conditions</a:t>
            </a:r>
          </a:p>
          <a:p>
            <a:r>
              <a:rPr lang="en-US" sz="2400" dirty="0" smtClean="0"/>
              <a:t>Peat moss</a:t>
            </a:r>
          </a:p>
          <a:p>
            <a:pPr lvl="1"/>
            <a:r>
              <a:rPr lang="en-US" dirty="0" smtClean="0"/>
              <a:t>consists of partial decomposed mosses in waterlogged areas called bogs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1028" name="Picture 4" descr="http://gardeningoncloud9.com/wp-content/uploads/2009/03/sphagnum-peat-mos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1080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Harvesting Peat Moss</a:t>
            </a:r>
            <a:endParaRPr lang="en-US" dirty="0"/>
          </a:p>
        </p:txBody>
      </p:sp>
      <p:pic>
        <p:nvPicPr>
          <p:cNvPr id="2052" name="Picture 4" descr="Vacuum harv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6842672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85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Type of Plant Growing Media		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Perlite</a:t>
            </a:r>
            <a:endParaRPr lang="en-US" sz="2400" dirty="0" smtClean="0"/>
          </a:p>
          <a:p>
            <a:pPr lvl="1"/>
            <a:r>
              <a:rPr lang="en-US" dirty="0" smtClean="0"/>
              <a:t>volcanic glass material</a:t>
            </a:r>
          </a:p>
          <a:p>
            <a:pPr lvl="1"/>
            <a:r>
              <a:rPr lang="en-US" dirty="0" smtClean="0"/>
              <a:t>has water-holding capabilities </a:t>
            </a:r>
          </a:p>
          <a:p>
            <a:pPr lvl="1"/>
            <a:r>
              <a:rPr lang="en-US" dirty="0" smtClean="0"/>
              <a:t>used for starting new plants and in media mixes</a:t>
            </a:r>
          </a:p>
          <a:p>
            <a:r>
              <a:rPr lang="en-US" sz="2400" dirty="0" smtClean="0"/>
              <a:t>Vermiculite</a:t>
            </a:r>
          </a:p>
          <a:p>
            <a:pPr lvl="1"/>
            <a:r>
              <a:rPr lang="en-US" dirty="0" smtClean="0"/>
              <a:t>mineral- type mica </a:t>
            </a:r>
          </a:p>
          <a:p>
            <a:pPr lvl="1"/>
            <a:r>
              <a:rPr lang="en-US" dirty="0" smtClean="0"/>
              <a:t>used for starting plant seeds and cuttings and in media mixes</a:t>
            </a:r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Perlite</a:t>
            </a:r>
            <a:endParaRPr lang="en-US" dirty="0"/>
          </a:p>
        </p:txBody>
      </p:sp>
      <p:pic>
        <p:nvPicPr>
          <p:cNvPr id="3074" name="Picture 2" descr="http://paoniasoilco.com/wp-content/uploads/2012/10/perl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45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Vermiculite</a:t>
            </a:r>
            <a:endParaRPr lang="en-US" dirty="0"/>
          </a:p>
        </p:txBody>
      </p:sp>
      <p:pic>
        <p:nvPicPr>
          <p:cNvPr id="4098" name="Picture 2" descr="http://www.melbartholomew.com/wp-content/uploads/2013/07/vermiculite-600x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42461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301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Amending the Plant Growing Media		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organic matter</a:t>
            </a:r>
          </a:p>
          <a:p>
            <a:r>
              <a:rPr lang="en-US" dirty="0" smtClean="0"/>
              <a:t>Specific nutrients</a:t>
            </a:r>
          </a:p>
          <a:p>
            <a:r>
              <a:rPr lang="en-US" dirty="0" smtClean="0"/>
              <a:t>Modify soil pH</a:t>
            </a:r>
          </a:p>
          <a:p>
            <a:pPr lvl="1"/>
            <a:r>
              <a:rPr lang="en-US" dirty="0" smtClean="0"/>
              <a:t>Improper pH will impact the availability of nutrients</a:t>
            </a:r>
          </a:p>
          <a:p>
            <a:pPr lvl="1"/>
            <a:r>
              <a:rPr lang="en-US" dirty="0" smtClean="0"/>
              <a:t>measure of the degree of acidity or alkalinity</a:t>
            </a:r>
          </a:p>
          <a:p>
            <a:pPr lvl="2"/>
            <a:r>
              <a:rPr lang="en-US" dirty="0" smtClean="0"/>
              <a:t>pH scale ranges from 0-14</a:t>
            </a:r>
          </a:p>
          <a:p>
            <a:pPr lvl="1"/>
            <a:r>
              <a:rPr lang="en-US" dirty="0" smtClean="0"/>
              <a:t>high alkalinity are made more acidic (lowering the pH) by adding sulfur or aluminum sulfate</a:t>
            </a:r>
          </a:p>
          <a:p>
            <a:pPr lvl="1"/>
            <a:r>
              <a:rPr lang="en-US" dirty="0" smtClean="0"/>
              <a:t>high acidic level is made more alkaline (raising the pH) by adding lime</a:t>
            </a:r>
          </a:p>
          <a:p>
            <a:pPr lvl="2"/>
            <a:r>
              <a:rPr lang="en-US" dirty="0" smtClean="0"/>
              <a:t>finely ground </a:t>
            </a:r>
            <a:r>
              <a:rPr lang="en-US" dirty="0" err="1" smtClean="0"/>
              <a:t>dolomitic</a:t>
            </a:r>
            <a:r>
              <a:rPr lang="en-US" dirty="0" smtClean="0"/>
              <a:t> limestone</a:t>
            </a:r>
          </a:p>
          <a:p>
            <a:pPr lvl="3"/>
            <a:r>
              <a:rPr lang="en-US" dirty="0" smtClean="0"/>
              <a:t>supplies both Ca (calcium) and Mg (magnesium)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Major Plant Science Industries: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Fruit and Vegetable Production </a:t>
            </a:r>
          </a:p>
          <a:p>
            <a:pPr lvl="1"/>
            <a:r>
              <a:rPr lang="en-US" dirty="0" smtClean="0"/>
              <a:t>The science and art of producing, processing, marketing and distributing fruits and vegetables</a:t>
            </a:r>
          </a:p>
          <a:p>
            <a:pPr lvl="0"/>
            <a:r>
              <a:rPr lang="en-US" sz="2400" dirty="0" smtClean="0"/>
              <a:t>Examples:</a:t>
            </a:r>
          </a:p>
          <a:p>
            <a:pPr lvl="1"/>
            <a:r>
              <a:rPr lang="en-US" dirty="0" smtClean="0"/>
              <a:t>Blueberries</a:t>
            </a:r>
          </a:p>
          <a:p>
            <a:pPr lvl="1"/>
            <a:r>
              <a:rPr lang="en-US" dirty="0" smtClean="0"/>
              <a:t>Apples</a:t>
            </a:r>
          </a:p>
          <a:p>
            <a:pPr lvl="1"/>
            <a:r>
              <a:rPr lang="en-US" dirty="0" smtClean="0"/>
              <a:t>Peaches</a:t>
            </a:r>
          </a:p>
          <a:p>
            <a:pPr lvl="1"/>
            <a:r>
              <a:rPr lang="en-US" dirty="0" smtClean="0"/>
              <a:t>Strawberries</a:t>
            </a:r>
          </a:p>
          <a:p>
            <a:pPr lvl="1"/>
            <a:r>
              <a:rPr lang="en-US" dirty="0" smtClean="0"/>
              <a:t>Tomatoes</a:t>
            </a:r>
          </a:p>
          <a:p>
            <a:pPr lvl="1"/>
            <a:r>
              <a:rPr lang="en-US" dirty="0" smtClean="0"/>
              <a:t>Cucumbers</a:t>
            </a:r>
          </a:p>
          <a:p>
            <a:pPr lvl="1"/>
            <a:r>
              <a:rPr lang="en-US" dirty="0" smtClean="0"/>
              <a:t>Sweet corn</a:t>
            </a:r>
          </a:p>
          <a:p>
            <a:pPr lvl="1"/>
            <a:r>
              <a:rPr lang="en-US" dirty="0" smtClean="0"/>
              <a:t>Squash</a:t>
            </a:r>
          </a:p>
          <a:p>
            <a:pPr lvl="1"/>
            <a:r>
              <a:rPr lang="en-US" dirty="0" smtClean="0"/>
              <a:t>Sweet potatoes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4274" name="Picture 2" descr="High Tunnel Harvesting Fru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124200"/>
            <a:ext cx="4936892" cy="3286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Limestone</a:t>
            </a:r>
            <a:endParaRPr lang="en-US" dirty="0"/>
          </a:p>
        </p:txBody>
      </p:sp>
      <p:pic>
        <p:nvPicPr>
          <p:cNvPr id="5122" name="Picture 2" descr="http://images.wisegeek.com/large-limestone-quar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46382"/>
            <a:ext cx="6705600" cy="503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117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Fertilizers		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Complete fertilizer </a:t>
            </a:r>
          </a:p>
          <a:p>
            <a:pPr lvl="1"/>
            <a:r>
              <a:rPr lang="en-US" dirty="0" smtClean="0"/>
              <a:t>Contains the three </a:t>
            </a:r>
            <a:r>
              <a:rPr lang="en-US" u="sng" dirty="0" smtClean="0"/>
              <a:t>primary</a:t>
            </a:r>
            <a:r>
              <a:rPr lang="en-US" dirty="0" smtClean="0"/>
              <a:t> nutrients</a:t>
            </a:r>
          </a:p>
          <a:p>
            <a:pPr lvl="2"/>
            <a:r>
              <a:rPr lang="en-US" dirty="0" smtClean="0"/>
              <a:t>N (nitrogen)</a:t>
            </a:r>
          </a:p>
          <a:p>
            <a:pPr lvl="2"/>
            <a:r>
              <a:rPr lang="en-US" dirty="0" smtClean="0"/>
              <a:t>P (phosphorus)</a:t>
            </a:r>
          </a:p>
          <a:p>
            <a:pPr lvl="2"/>
            <a:r>
              <a:rPr lang="en-US" dirty="0" smtClean="0"/>
              <a:t>K (potassium)</a:t>
            </a:r>
          </a:p>
          <a:p>
            <a:pPr lvl="0"/>
            <a:r>
              <a:rPr lang="en-US" dirty="0" smtClean="0"/>
              <a:t>Organic fertilizers</a:t>
            </a:r>
          </a:p>
          <a:p>
            <a:pPr lvl="1"/>
            <a:r>
              <a:rPr lang="en-US" dirty="0" smtClean="0"/>
              <a:t>made with plant or animal products</a:t>
            </a:r>
          </a:p>
          <a:p>
            <a:pPr lvl="2"/>
            <a:r>
              <a:rPr lang="en-US" dirty="0" smtClean="0"/>
              <a:t>Dried cow manure</a:t>
            </a:r>
          </a:p>
          <a:p>
            <a:pPr lvl="2"/>
            <a:r>
              <a:rPr lang="en-US" dirty="0" smtClean="0"/>
              <a:t>Bone meal (high in phosphorus)</a:t>
            </a:r>
          </a:p>
          <a:p>
            <a:pPr lvl="2"/>
            <a:r>
              <a:rPr lang="en-US" dirty="0" smtClean="0">
                <a:hlinkClick r:id="rId2"/>
              </a:rPr>
              <a:t>Blood meal</a:t>
            </a:r>
            <a:endParaRPr lang="en-US" dirty="0" smtClean="0"/>
          </a:p>
          <a:p>
            <a:pPr lvl="1"/>
            <a:r>
              <a:rPr lang="en-US" dirty="0" smtClean="0"/>
              <a:t>slow acting and long lasting forms of N</a:t>
            </a:r>
          </a:p>
          <a:p>
            <a:pPr lvl="1"/>
            <a:r>
              <a:rPr lang="en-US" dirty="0" smtClean="0"/>
              <a:t>lacking in the other primary nutrients (except bone meal)</a:t>
            </a:r>
          </a:p>
          <a:p>
            <a:pPr lvl="0"/>
            <a:r>
              <a:rPr lang="en-US" dirty="0" smtClean="0"/>
              <a:t>Inorganic fertilizers</a:t>
            </a:r>
          </a:p>
          <a:p>
            <a:pPr lvl="1"/>
            <a:r>
              <a:rPr lang="en-US" dirty="0" smtClean="0"/>
              <a:t>higher analysis of soluble nutrients</a:t>
            </a:r>
          </a:p>
          <a:p>
            <a:pPr lvl="1"/>
            <a:r>
              <a:rPr lang="en-US" dirty="0" smtClean="0"/>
              <a:t>blended together for a specific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Fertilizer Application		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Broadcasting</a:t>
            </a:r>
          </a:p>
          <a:p>
            <a:pPr lvl="1"/>
            <a:r>
              <a:rPr lang="en-US" dirty="0" smtClean="0"/>
              <a:t>evenly spreading over the entire surface of a lawn or other growing area</a:t>
            </a:r>
          </a:p>
          <a:p>
            <a:pPr lvl="0"/>
            <a:r>
              <a:rPr lang="en-US" dirty="0" smtClean="0">
                <a:hlinkClick r:id="rId2"/>
              </a:rPr>
              <a:t>Side-dressing</a:t>
            </a:r>
            <a:endParaRPr lang="en-US" dirty="0" smtClean="0"/>
          </a:p>
          <a:p>
            <a:pPr lvl="1"/>
            <a:r>
              <a:rPr lang="en-US" dirty="0" smtClean="0"/>
              <a:t>placing fertilizer in bands about 8” from the row of growing plants</a:t>
            </a:r>
          </a:p>
          <a:p>
            <a:pPr lvl="1"/>
            <a:r>
              <a:rPr lang="en-US" dirty="0" smtClean="0"/>
              <a:t>popular for field crops like corn and soybeans</a:t>
            </a:r>
          </a:p>
          <a:p>
            <a:pPr lvl="0"/>
            <a:r>
              <a:rPr lang="en-US" dirty="0" smtClean="0"/>
              <a:t>Foliar application</a:t>
            </a:r>
          </a:p>
          <a:p>
            <a:pPr lvl="1"/>
            <a:r>
              <a:rPr lang="en-US" dirty="0" smtClean="0"/>
              <a:t>spraying of liquid fertilizer directly onto the leaves of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Broadcasting</a:t>
            </a:r>
            <a:endParaRPr lang="en-US" dirty="0"/>
          </a:p>
        </p:txBody>
      </p:sp>
      <p:pic>
        <p:nvPicPr>
          <p:cNvPr id="72707" name="Picture 3" descr="SS10B Series Broadcast Spread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124200"/>
            <a:ext cx="4307032" cy="3099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2709" name="Picture 5" descr="http://ace.imageg.net/graphics/product_images/pACE3-14939070enh-z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05000"/>
            <a:ext cx="2819399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Dressing</a:t>
            </a:r>
            <a:endParaRPr lang="en-US" dirty="0"/>
          </a:p>
        </p:txBody>
      </p:sp>
      <p:pic>
        <p:nvPicPr>
          <p:cNvPr id="1026" name="Picture 2" descr="Fertilizer A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7378424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Principle Parts of Plants		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Roots</a:t>
            </a:r>
          </a:p>
          <a:p>
            <a:pPr lvl="1"/>
            <a:r>
              <a:rPr lang="en-US" dirty="0" smtClean="0"/>
              <a:t>Generally two types</a:t>
            </a:r>
          </a:p>
          <a:p>
            <a:pPr lvl="2"/>
            <a:r>
              <a:rPr lang="en-US" dirty="0" smtClean="0"/>
              <a:t>Fibrous</a:t>
            </a:r>
          </a:p>
          <a:p>
            <a:pPr lvl="2"/>
            <a:r>
              <a:rPr lang="en-US" dirty="0" smtClean="0"/>
              <a:t>tap root</a:t>
            </a:r>
          </a:p>
          <a:p>
            <a:pPr lvl="1"/>
            <a:r>
              <a:rPr lang="en-US" dirty="0" smtClean="0"/>
              <a:t>Function</a:t>
            </a:r>
          </a:p>
          <a:p>
            <a:pPr lvl="2"/>
            <a:r>
              <a:rPr lang="en-US" dirty="0" smtClean="0"/>
              <a:t>anchor the plant</a:t>
            </a:r>
          </a:p>
          <a:p>
            <a:pPr lvl="2"/>
            <a:r>
              <a:rPr lang="en-US" dirty="0" smtClean="0"/>
              <a:t>take in water and nutrients</a:t>
            </a:r>
            <a:endParaRPr lang="en-US" dirty="0"/>
          </a:p>
        </p:txBody>
      </p:sp>
      <p:pic>
        <p:nvPicPr>
          <p:cNvPr id="22530" name="Picture 2" descr="fibrous_root.jpg (31148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752600"/>
            <a:ext cx="3542373" cy="3905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Principle Parts of Plants		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Stems</a:t>
            </a:r>
          </a:p>
          <a:p>
            <a:pPr lvl="1"/>
            <a:r>
              <a:rPr lang="en-US" dirty="0" smtClean="0"/>
              <a:t>Two basic types of aboveground stems</a:t>
            </a:r>
          </a:p>
          <a:p>
            <a:pPr lvl="2"/>
            <a:r>
              <a:rPr lang="en-US" dirty="0" smtClean="0"/>
              <a:t>Woody</a:t>
            </a:r>
          </a:p>
          <a:p>
            <a:pPr lvl="2"/>
            <a:r>
              <a:rPr lang="en-US" dirty="0" smtClean="0"/>
              <a:t>Herbaceous</a:t>
            </a:r>
          </a:p>
          <a:p>
            <a:pPr lvl="1"/>
            <a:r>
              <a:rPr lang="en-US" dirty="0" smtClean="0"/>
              <a:t>Supports other plant parts</a:t>
            </a:r>
          </a:p>
          <a:p>
            <a:pPr lvl="1"/>
            <a:r>
              <a:rPr lang="en-US" dirty="0" smtClean="0"/>
              <a:t>Water and nutrients are carried up to the leaves</a:t>
            </a:r>
          </a:p>
          <a:p>
            <a:pPr lvl="1"/>
            <a:r>
              <a:rPr lang="en-US" dirty="0" smtClean="0"/>
              <a:t>Sugar made in the leaves is transported down to the roots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Principle Parts of Plants		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Leaves</a:t>
            </a:r>
          </a:p>
          <a:p>
            <a:pPr lvl="1"/>
            <a:r>
              <a:rPr lang="en-US" dirty="0" smtClean="0"/>
              <a:t>manufactures food for the plant by using light energy (photosynthesis)</a:t>
            </a:r>
          </a:p>
          <a:p>
            <a:pPr lvl="1"/>
            <a:r>
              <a:rPr lang="en-US" dirty="0" smtClean="0"/>
              <a:t>The chemical equation for photosynthesis is:</a:t>
            </a:r>
          </a:p>
          <a:p>
            <a:pPr>
              <a:buNone/>
            </a:pPr>
            <a:r>
              <a:rPr lang="en-US" dirty="0" smtClean="0"/>
              <a:t>				light energy</a:t>
            </a:r>
          </a:p>
          <a:p>
            <a:pPr>
              <a:buNone/>
            </a:pPr>
            <a:r>
              <a:rPr lang="en-US" dirty="0" smtClean="0"/>
              <a:t>		6 CO2    +     6 H2O      =        C6H1206   +    6 02</a:t>
            </a:r>
          </a:p>
          <a:p>
            <a:pPr>
              <a:buNone/>
            </a:pPr>
            <a:r>
              <a:rPr lang="en-US" dirty="0" smtClean="0"/>
              <a:t>				Chlorophyll</a:t>
            </a:r>
          </a:p>
          <a:p>
            <a:pPr lvl="2"/>
            <a:r>
              <a:rPr lang="en-US" dirty="0" smtClean="0"/>
              <a:t>Occurs best in a temperature range of 65-85 degrees F</a:t>
            </a:r>
          </a:p>
          <a:p>
            <a:pPr lvl="1"/>
            <a:r>
              <a:rPr lang="en-US" dirty="0" smtClean="0"/>
              <a:t>Leaves are very useful in identifying plants and vary greatly</a:t>
            </a:r>
          </a:p>
          <a:p>
            <a:pPr lvl="2"/>
            <a:r>
              <a:rPr lang="en-US" dirty="0" smtClean="0"/>
              <a:t>leaf margin (edge), shape and arrangement are all important in plant 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Principle Parts of Plants		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Flowers</a:t>
            </a:r>
          </a:p>
          <a:p>
            <a:pPr lvl="1"/>
            <a:r>
              <a:rPr lang="en-US" dirty="0" smtClean="0"/>
              <a:t>The primary function is the production of seed</a:t>
            </a:r>
          </a:p>
          <a:p>
            <a:pPr lvl="1"/>
            <a:r>
              <a:rPr lang="en-US" dirty="0" smtClean="0"/>
              <a:t>Male flower part is the stamen (anther, filament)</a:t>
            </a:r>
          </a:p>
          <a:p>
            <a:pPr lvl="1"/>
            <a:r>
              <a:rPr lang="en-US" dirty="0" smtClean="0"/>
              <a:t>Female part is the pistil (stigma, style, ovary).</a:t>
            </a:r>
          </a:p>
          <a:p>
            <a:pPr lvl="1"/>
            <a:r>
              <a:rPr lang="en-US" dirty="0" smtClean="0"/>
              <a:t>Can be male, female or both</a:t>
            </a:r>
          </a:p>
          <a:p>
            <a:pPr lvl="1"/>
            <a:r>
              <a:rPr lang="en-US" dirty="0" smtClean="0"/>
              <a:t>Petals attract insects to aid in pollination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 Parts</a:t>
            </a:r>
            <a:endParaRPr lang="en-US" dirty="0"/>
          </a:p>
        </p:txBody>
      </p:sp>
      <p:pic>
        <p:nvPicPr>
          <p:cNvPr id="73730" name="Picture 2" descr="http://www.elcct.org/images/Parts%20of%20a%20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07464"/>
            <a:ext cx="6438900" cy="4764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Major Plant Science Industries: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Agronomy </a:t>
            </a:r>
          </a:p>
          <a:p>
            <a:pPr lvl="1"/>
            <a:r>
              <a:rPr lang="en-US" dirty="0" smtClean="0"/>
              <a:t>The science of soil management and crops.</a:t>
            </a:r>
          </a:p>
          <a:p>
            <a:r>
              <a:rPr lang="en-US" sz="2400" dirty="0" smtClean="0"/>
              <a:t>Examples</a:t>
            </a:r>
          </a:p>
          <a:p>
            <a:pPr lvl="1"/>
            <a:r>
              <a:rPr lang="en-US" dirty="0" smtClean="0"/>
              <a:t>Wheat</a:t>
            </a:r>
          </a:p>
          <a:p>
            <a:pPr lvl="1"/>
            <a:r>
              <a:rPr lang="en-US" dirty="0" smtClean="0"/>
              <a:t>Barley</a:t>
            </a:r>
          </a:p>
          <a:p>
            <a:pPr lvl="1"/>
            <a:r>
              <a:rPr lang="en-US" dirty="0" smtClean="0"/>
              <a:t>Field corn</a:t>
            </a:r>
          </a:p>
          <a:p>
            <a:pPr lvl="1"/>
            <a:r>
              <a:rPr lang="en-US" dirty="0" smtClean="0"/>
              <a:t>Soybeans</a:t>
            </a:r>
          </a:p>
          <a:p>
            <a:pPr lvl="1"/>
            <a:r>
              <a:rPr lang="en-US" dirty="0" smtClean="0"/>
              <a:t>Cotton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3250" name="Picture 2" descr="Dr. Bob Patterson with class at field lab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895600"/>
            <a:ext cx="4816928" cy="3371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Principle Parts of Plants		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Fruit</a:t>
            </a:r>
          </a:p>
          <a:p>
            <a:pPr lvl="1"/>
            <a:r>
              <a:rPr lang="en-US" dirty="0" smtClean="0"/>
              <a:t>The ovary (lower part of the pistil) of a flower matures into a fruit that surrounds the seeds</a:t>
            </a:r>
          </a:p>
          <a:p>
            <a:pPr lvl="1"/>
            <a:r>
              <a:rPr lang="en-US" dirty="0" smtClean="0"/>
              <a:t>Seed develops in the female part (pistil) of the flower</a:t>
            </a:r>
          </a:p>
          <a:p>
            <a:pPr lvl="2"/>
            <a:r>
              <a:rPr lang="en-US" dirty="0" smtClean="0"/>
              <a:t>The seed has 3 basic parts:</a:t>
            </a:r>
          </a:p>
          <a:p>
            <a:pPr lvl="3"/>
            <a:r>
              <a:rPr lang="en-US" dirty="0" smtClean="0"/>
              <a:t>Seed coat- protection for the seed</a:t>
            </a:r>
          </a:p>
          <a:p>
            <a:pPr lvl="3"/>
            <a:r>
              <a:rPr lang="en-US" dirty="0" smtClean="0"/>
              <a:t>Endosperm – food for the seed</a:t>
            </a:r>
          </a:p>
          <a:p>
            <a:pPr lvl="3"/>
            <a:r>
              <a:rPr lang="en-US" dirty="0" smtClean="0"/>
              <a:t>Embryo – baby plant</a:t>
            </a:r>
            <a:endParaRPr lang="en-US" dirty="0"/>
          </a:p>
        </p:txBody>
      </p:sp>
      <p:pic>
        <p:nvPicPr>
          <p:cNvPr id="17410" name="Picture 2" descr="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962400"/>
            <a:ext cx="4352925" cy="2683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lvl="0"/>
            <a:r>
              <a:rPr lang="en-US" sz="3200" dirty="0" smtClean="0"/>
              <a:t>Common Plant Science Skills	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Transplanting</a:t>
            </a:r>
          </a:p>
          <a:p>
            <a:pPr lvl="1"/>
            <a:r>
              <a:rPr lang="en-US" dirty="0" smtClean="0"/>
              <a:t>Can be done by hand or machine </a:t>
            </a:r>
          </a:p>
          <a:p>
            <a:pPr lvl="1"/>
            <a:r>
              <a:rPr lang="en-US" dirty="0" smtClean="0"/>
              <a:t>Involves moving a young plant from one location to another.</a:t>
            </a:r>
          </a:p>
          <a:p>
            <a:pPr lvl="2"/>
            <a:r>
              <a:rPr lang="en-US" dirty="0" smtClean="0"/>
              <a:t>Example: a seedling tomato from a cell pack in the greenhouse into a home garden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lvl="0"/>
            <a:r>
              <a:rPr lang="en-US" sz="3200" dirty="0" smtClean="0"/>
              <a:t>Common Plant Science Skills	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Propagation</a:t>
            </a:r>
          </a:p>
          <a:p>
            <a:pPr lvl="1"/>
            <a:r>
              <a:rPr lang="en-US" dirty="0" smtClean="0"/>
              <a:t>Increasing the number of a plant species</a:t>
            </a:r>
          </a:p>
          <a:p>
            <a:pPr lvl="2"/>
            <a:r>
              <a:rPr lang="en-US" dirty="0" smtClean="0"/>
              <a:t>Sexual</a:t>
            </a:r>
          </a:p>
          <a:p>
            <a:pPr lvl="3"/>
            <a:r>
              <a:rPr lang="en-US" dirty="0" smtClean="0"/>
              <a:t>is the use of seeds for reproducing plants</a:t>
            </a:r>
          </a:p>
          <a:p>
            <a:pPr lvl="2"/>
            <a:r>
              <a:rPr lang="en-US" dirty="0" smtClean="0"/>
              <a:t>Asexual (vegetative)</a:t>
            </a:r>
          </a:p>
          <a:p>
            <a:pPr lvl="3"/>
            <a:r>
              <a:rPr lang="en-US" dirty="0" smtClean="0"/>
              <a:t>use of a part or parts of a plant for reproducing plants</a:t>
            </a:r>
          </a:p>
          <a:p>
            <a:pPr lvl="3"/>
            <a:r>
              <a:rPr lang="en-US" dirty="0" smtClean="0"/>
              <a:t>results in an exact duplication of the parent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lvl="2"/>
            <a:r>
              <a:rPr lang="en-US" sz="3200" dirty="0" smtClean="0"/>
              <a:t>Asexual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Cuttings (stem)</a:t>
            </a:r>
          </a:p>
          <a:p>
            <a:pPr marL="868680" lvl="1" indent="-457200"/>
            <a:r>
              <a:rPr lang="en-US" dirty="0" smtClean="0"/>
              <a:t>Vegetative parts that the parent plant uses to regenerate itself.</a:t>
            </a:r>
          </a:p>
          <a:p>
            <a:pPr marL="868680" lvl="1" indent="-457200"/>
            <a:r>
              <a:rPr lang="en-US" dirty="0" smtClean="0"/>
              <a:t>Rooting hormones are often applied to speed up the development of roots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Division </a:t>
            </a:r>
          </a:p>
          <a:p>
            <a:pPr marL="868680" lvl="1" indent="-457200"/>
            <a:r>
              <a:rPr lang="en-US" dirty="0" smtClean="0"/>
              <a:t>A method of dividing or separating the main part of a plant into smaller parts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Grafting</a:t>
            </a:r>
          </a:p>
          <a:p>
            <a:pPr marL="868680" lvl="1" indent="-457200"/>
            <a:r>
              <a:rPr lang="en-US" dirty="0" smtClean="0"/>
              <a:t>method of joining two plants together to grow as one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Tissue culture</a:t>
            </a:r>
          </a:p>
          <a:p>
            <a:pPr marL="868680" lvl="1" indent="-457200"/>
            <a:r>
              <a:rPr lang="en-US" dirty="0" smtClean="0"/>
              <a:t>use of a very small piece of a plant (</a:t>
            </a:r>
            <a:r>
              <a:rPr lang="en-US" dirty="0" err="1" smtClean="0"/>
              <a:t>explant</a:t>
            </a:r>
            <a:r>
              <a:rPr lang="en-US" dirty="0" smtClean="0"/>
              <a:t>) to produce a large number of new genetically identical plants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172200"/>
            <a:ext cx="784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https://www.youtube.com/watch?v=_7yrXhXWyOY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3.04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tools and their safety practices related to the plant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Plant Science Related Tool Safety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Choosing the right tool for a job</a:t>
            </a:r>
          </a:p>
          <a:p>
            <a:pPr marL="868680" lvl="1" indent="-457200"/>
            <a:r>
              <a:rPr lang="en-US" dirty="0" smtClean="0"/>
              <a:t>promote safety in the shop and workplace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Caring for tools and keeping them in good working condition</a:t>
            </a:r>
          </a:p>
          <a:p>
            <a:pPr marL="868680" lvl="1" indent="-457200"/>
            <a:r>
              <a:rPr lang="en-US" dirty="0" smtClean="0"/>
              <a:t>promote safety in the shop and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Plant Science Related Tools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Bulb planter </a:t>
            </a:r>
          </a:p>
          <a:p>
            <a:pPr lvl="1"/>
            <a:r>
              <a:rPr lang="en-US" dirty="0" smtClean="0"/>
              <a:t>planting and transplanting bulbs</a:t>
            </a:r>
          </a:p>
        </p:txBody>
      </p:sp>
      <p:pic>
        <p:nvPicPr>
          <p:cNvPr id="11266" name="Picture 2" descr="http://www.touchofnature.com/Fall%20Pictures/shorthandle_bulb_pla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14400"/>
            <a:ext cx="2857500" cy="3429001"/>
          </a:xfrm>
          <a:prstGeom prst="rect">
            <a:avLst/>
          </a:prstGeom>
          <a:noFill/>
        </p:spPr>
      </p:pic>
      <p:pic>
        <p:nvPicPr>
          <p:cNvPr id="11268" name="Picture 4" descr="http://www.hound-dog.com/uploads/images/True%20Temper/products/HDP33_L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953000"/>
            <a:ext cx="5676900" cy="1370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Plant Science Related Tools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Grafting tool</a:t>
            </a:r>
          </a:p>
          <a:p>
            <a:pPr lvl="1"/>
            <a:r>
              <a:rPr lang="en-US" dirty="0" smtClean="0"/>
              <a:t>preparing woody parts for grafting</a:t>
            </a:r>
          </a:p>
        </p:txBody>
      </p:sp>
      <p:pic>
        <p:nvPicPr>
          <p:cNvPr id="10242" name="Picture 2" descr="http://www.zenportindustries.com/upload/product_file/P0007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343400"/>
            <a:ext cx="2944092" cy="2266951"/>
          </a:xfrm>
          <a:prstGeom prst="rect">
            <a:avLst/>
          </a:prstGeom>
          <a:noFill/>
        </p:spPr>
      </p:pic>
      <p:pic>
        <p:nvPicPr>
          <p:cNvPr id="10244" name="Picture 4" descr="http://media.tiscali.co.uk/images/feeds/hutchinson/ency/c01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4924425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Plant Science Related Tools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Hose bib</a:t>
            </a:r>
          </a:p>
          <a:p>
            <a:pPr lvl="1"/>
            <a:r>
              <a:rPr lang="en-US" dirty="0" smtClean="0"/>
              <a:t>valve for attaching a water hose and turning water supply on and off</a:t>
            </a:r>
          </a:p>
        </p:txBody>
      </p:sp>
      <p:pic>
        <p:nvPicPr>
          <p:cNvPr id="9218" name="Picture 2" descr="http://www.indemandplumbing.com/images/hose-bibs-spig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819400"/>
            <a:ext cx="3524250" cy="3524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Plant Science Related Tools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Lopping shears </a:t>
            </a:r>
          </a:p>
          <a:p>
            <a:pPr lvl="1"/>
            <a:r>
              <a:rPr lang="en-US" dirty="0" smtClean="0"/>
              <a:t>Cutting large branches when pruning shrubbery.</a:t>
            </a:r>
          </a:p>
        </p:txBody>
      </p:sp>
      <p:pic>
        <p:nvPicPr>
          <p:cNvPr id="8194" name="Picture 2" descr="http://www.tools-set.com/upload/Product2/2010727055061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3967480" cy="3771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your assigned plant science career. </a:t>
            </a:r>
          </a:p>
          <a:p>
            <a:r>
              <a:rPr lang="en-US" dirty="0" smtClean="0"/>
              <a:t>Create a flyer that would be used to recruit  for this career.</a:t>
            </a:r>
          </a:p>
          <a:p>
            <a:pPr lvl="1"/>
            <a:r>
              <a:rPr lang="en-US" dirty="0" smtClean="0"/>
              <a:t>Determine what items need to be included in this recruitment flyer.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45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Plant Science Related Tools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Pruning saw</a:t>
            </a:r>
          </a:p>
          <a:p>
            <a:pPr lvl="1"/>
            <a:r>
              <a:rPr lang="en-US" dirty="0" smtClean="0"/>
              <a:t>sawing limbs from shrubbery and trees</a:t>
            </a:r>
          </a:p>
        </p:txBody>
      </p:sp>
      <p:pic>
        <p:nvPicPr>
          <p:cNvPr id="7170" name="Picture 2" descr="http://images.lowes.com/product/converted/038313/038313075002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38400"/>
            <a:ext cx="41910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Plant Science Related Tools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Pruning shears</a:t>
            </a:r>
          </a:p>
          <a:p>
            <a:pPr lvl="1"/>
            <a:r>
              <a:rPr lang="en-US" dirty="0" smtClean="0"/>
              <a:t>cutting and shaping shrubbery</a:t>
            </a:r>
          </a:p>
        </p:txBody>
      </p:sp>
      <p:pic>
        <p:nvPicPr>
          <p:cNvPr id="6146" name="Picture 2" descr="http://www.tools-set.com/upload/Product2/20081024102153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362200"/>
            <a:ext cx="3808688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Plant Science Related Tools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Hedge shears</a:t>
            </a:r>
          </a:p>
          <a:p>
            <a:pPr lvl="1"/>
            <a:r>
              <a:rPr lang="en-US" dirty="0" smtClean="0"/>
              <a:t>trimming and shaping shrubbery</a:t>
            </a:r>
          </a:p>
        </p:txBody>
      </p:sp>
      <p:pic>
        <p:nvPicPr>
          <p:cNvPr id="5122" name="Picture 2" descr="http://www.bubblews.com/assets/images/news/2056546356_1369492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24200"/>
            <a:ext cx="7013165" cy="316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Plant Science Related Tools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Soil auger</a:t>
            </a:r>
          </a:p>
          <a:p>
            <a:pPr lvl="1"/>
            <a:r>
              <a:rPr lang="en-US" dirty="0" smtClean="0"/>
              <a:t>boring into soil to get samples</a:t>
            </a:r>
          </a:p>
        </p:txBody>
      </p:sp>
      <p:pic>
        <p:nvPicPr>
          <p:cNvPr id="4098" name="Picture 2" descr="http://www.gemplers.com/images/items/152633-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85800"/>
            <a:ext cx="2066925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Plant Science Related Tools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Soil thermometer</a:t>
            </a:r>
          </a:p>
          <a:p>
            <a:pPr lvl="1"/>
            <a:r>
              <a:rPr lang="en-US" dirty="0" smtClean="0"/>
              <a:t>determining soil temperatures</a:t>
            </a:r>
          </a:p>
        </p:txBody>
      </p:sp>
      <p:pic>
        <p:nvPicPr>
          <p:cNvPr id="3074" name="Picture 2" descr="http://www.rittenhouse.ca/content/images/big%5Csoil_thermometer_i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5477" y="2743200"/>
            <a:ext cx="4745023" cy="344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Plant Science Related Tools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Soil tube</a:t>
            </a:r>
          </a:p>
          <a:p>
            <a:pPr lvl="1"/>
            <a:r>
              <a:rPr lang="en-US" dirty="0" smtClean="0"/>
              <a:t>obtaining soil for testing</a:t>
            </a:r>
          </a:p>
        </p:txBody>
      </p:sp>
      <p:pic>
        <p:nvPicPr>
          <p:cNvPr id="2050" name="Picture 2" descr="http://labtekno.com/images/products/large/H-4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24200"/>
            <a:ext cx="6484938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Plant Science Related Tools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breaker</a:t>
            </a:r>
          </a:p>
          <a:p>
            <a:pPr lvl="1"/>
            <a:r>
              <a:rPr lang="en-US" dirty="0" smtClean="0"/>
              <a:t>reduces the impact of water pressure on soil and plants</a:t>
            </a:r>
            <a:endParaRPr lang="en-US" dirty="0"/>
          </a:p>
        </p:txBody>
      </p:sp>
      <p:pic>
        <p:nvPicPr>
          <p:cNvPr id="1026" name="Picture 2" descr="http://www.gemplers.com/img/dramm-water-breaker-WB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00400"/>
            <a:ext cx="2381250" cy="2505076"/>
          </a:xfrm>
          <a:prstGeom prst="rect">
            <a:avLst/>
          </a:prstGeom>
          <a:noFill/>
        </p:spPr>
      </p:pic>
      <p:pic>
        <p:nvPicPr>
          <p:cNvPr id="1028" name="Picture 4" descr="http://www.dramm.com/img/products/1000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19400"/>
            <a:ext cx="3514725" cy="351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Ornamental Horticulture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Florist</a:t>
            </a:r>
          </a:p>
          <a:p>
            <a:pPr lvl="1"/>
            <a:r>
              <a:rPr lang="en-US" dirty="0" smtClean="0"/>
              <a:t>designs and arranges cut flowers</a:t>
            </a:r>
          </a:p>
          <a:p>
            <a:r>
              <a:rPr lang="en-US" dirty="0" smtClean="0"/>
              <a:t> </a:t>
            </a:r>
            <a:r>
              <a:rPr lang="en-US" sz="2600" dirty="0" smtClean="0"/>
              <a:t>Groundskeeper</a:t>
            </a:r>
          </a:p>
          <a:p>
            <a:pPr lvl="1"/>
            <a:r>
              <a:rPr lang="en-US" dirty="0" smtClean="0"/>
              <a:t>maintains lawn and landscape areas</a:t>
            </a:r>
          </a:p>
          <a:p>
            <a:pPr lvl="0"/>
            <a:r>
              <a:rPr lang="en-US" sz="2400" dirty="0" smtClean="0"/>
              <a:t>Landscape Architect </a:t>
            </a:r>
          </a:p>
          <a:p>
            <a:pPr lvl="1"/>
            <a:r>
              <a:rPr lang="en-US" dirty="0" smtClean="0"/>
              <a:t>a professional trained in the art and science of arranging land and objects upon it</a:t>
            </a:r>
          </a:p>
          <a:p>
            <a:pPr lvl="0"/>
            <a:r>
              <a:rPr lang="en-US" sz="2400" dirty="0" smtClean="0"/>
              <a:t>Golf Course Superintendent</a:t>
            </a:r>
          </a:p>
          <a:p>
            <a:pPr lvl="1"/>
            <a:r>
              <a:rPr lang="en-US" dirty="0" smtClean="0"/>
              <a:t>manages the golf course grounds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Ornamental Horticulture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Nursery Operator</a:t>
            </a:r>
          </a:p>
          <a:p>
            <a:pPr lvl="1"/>
            <a:r>
              <a:rPr lang="en-US" dirty="0" smtClean="0"/>
              <a:t>manages a business that grows and sells trees, shrubs and other ornamental plants</a:t>
            </a:r>
          </a:p>
          <a:p>
            <a:pPr lvl="0"/>
            <a:r>
              <a:rPr lang="en-US" sz="2400" dirty="0" smtClean="0"/>
              <a:t>Greenhouse Manager</a:t>
            </a:r>
          </a:p>
          <a:p>
            <a:pPr lvl="1"/>
            <a:r>
              <a:rPr lang="en-US" dirty="0" smtClean="0"/>
              <a:t>manages a business that grows and sells greenhouse plants</a:t>
            </a:r>
          </a:p>
          <a:p>
            <a:pPr lvl="0"/>
            <a:r>
              <a:rPr lang="en-US" sz="2400" dirty="0" smtClean="0"/>
              <a:t>Gardener </a:t>
            </a:r>
          </a:p>
          <a:p>
            <a:pPr lvl="1"/>
            <a:r>
              <a:rPr lang="en-US" dirty="0" smtClean="0"/>
              <a:t>a person who grows and maintains plants for estates, institutions, etc.</a:t>
            </a:r>
          </a:p>
          <a:p>
            <a:pPr lvl="0"/>
            <a:r>
              <a:rPr lang="en-US" sz="2400" dirty="0" smtClean="0"/>
              <a:t>Landscape Contractor </a:t>
            </a:r>
          </a:p>
          <a:p>
            <a:pPr lvl="1"/>
            <a:r>
              <a:rPr lang="en-US" dirty="0" smtClean="0"/>
              <a:t>a person licensed to install landscapes based on passing certification exams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Fruit and Vegetable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Vegetable Grower </a:t>
            </a:r>
          </a:p>
          <a:p>
            <a:pPr lvl="1"/>
            <a:r>
              <a:rPr lang="en-US" dirty="0" smtClean="0"/>
              <a:t>grows and sells vegetables for the fresh, wholesale and retail markets</a:t>
            </a:r>
          </a:p>
          <a:p>
            <a:pPr lvl="0"/>
            <a:r>
              <a:rPr lang="en-US" sz="2400" dirty="0" smtClean="0"/>
              <a:t>Produce Manager </a:t>
            </a:r>
          </a:p>
          <a:p>
            <a:pPr lvl="1"/>
            <a:r>
              <a:rPr lang="en-US" dirty="0" smtClean="0"/>
              <a:t>manages retail produce departments of grocery stores</a:t>
            </a:r>
          </a:p>
          <a:p>
            <a:pPr lvl="0"/>
            <a:r>
              <a:rPr lang="en-US" sz="2400" dirty="0" smtClean="0"/>
              <a:t>Winery Supervisor</a:t>
            </a:r>
          </a:p>
          <a:p>
            <a:pPr lvl="1"/>
            <a:r>
              <a:rPr lang="en-US" dirty="0" smtClean="0"/>
              <a:t>manages the production of wines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1002</TotalTime>
  <Words>2132</Words>
  <Application>Microsoft Office PowerPoint</Application>
  <PresentationFormat>On-screen Show (4:3)</PresentationFormat>
  <Paragraphs>401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Adjacency</vt:lpstr>
      <vt:lpstr>Plant Science</vt:lpstr>
      <vt:lpstr>Objective 3.01</vt:lpstr>
      <vt:lpstr>Major Plant Science Industries:</vt:lpstr>
      <vt:lpstr>Major Plant Science Industries:</vt:lpstr>
      <vt:lpstr>Major Plant Science Industries:</vt:lpstr>
      <vt:lpstr>Activity</vt:lpstr>
      <vt:lpstr>Examples of Ornamental Horticulture Careers</vt:lpstr>
      <vt:lpstr>Examples of Ornamental Horticulture Careers</vt:lpstr>
      <vt:lpstr>Examples of Fruit and Vegetable Careers</vt:lpstr>
      <vt:lpstr>Examples of Agronomy Careers </vt:lpstr>
      <vt:lpstr>Examples of General Plant Science Careers</vt:lpstr>
      <vt:lpstr>Objective 3.02</vt:lpstr>
      <vt:lpstr>Biotechnology Basics</vt:lpstr>
      <vt:lpstr>Historic Applications of Biotechnology</vt:lpstr>
      <vt:lpstr>Yeast</vt:lpstr>
      <vt:lpstr>Silage</vt:lpstr>
      <vt:lpstr>Basic Genetics</vt:lpstr>
      <vt:lpstr>Basic Genetics</vt:lpstr>
      <vt:lpstr>Basic Genetics</vt:lpstr>
      <vt:lpstr>Basic Genetics</vt:lpstr>
      <vt:lpstr>Processes and Practices in biotechnology</vt:lpstr>
      <vt:lpstr>Processes and Practices in biotechnology</vt:lpstr>
      <vt:lpstr>Processes and Practices in biotechnology</vt:lpstr>
      <vt:lpstr>Processes and Practices in biotechnology</vt:lpstr>
      <vt:lpstr>Importance of Recombinant DNA Technology</vt:lpstr>
      <vt:lpstr>Concerns with the use of Biotechnology </vt:lpstr>
      <vt:lpstr>Concerns with the use of Biotechnology </vt:lpstr>
      <vt:lpstr>Scientific Method used in Biotechnology/Agriscience</vt:lpstr>
      <vt:lpstr>Biotechnology in the plant science industry </vt:lpstr>
      <vt:lpstr>Biotechnology in the plant science industry </vt:lpstr>
      <vt:lpstr>Biotechnology in the plant science industry </vt:lpstr>
      <vt:lpstr>Objective 3.03</vt:lpstr>
      <vt:lpstr>Type of Plant Growing Media  </vt:lpstr>
      <vt:lpstr>Type of Plant Growing Media  </vt:lpstr>
      <vt:lpstr>Harvesting Peat Moss</vt:lpstr>
      <vt:lpstr>Type of Plant Growing Media  </vt:lpstr>
      <vt:lpstr>Perlite</vt:lpstr>
      <vt:lpstr>Vermiculite</vt:lpstr>
      <vt:lpstr>Amending the Plant Growing Media  </vt:lpstr>
      <vt:lpstr>Limestone</vt:lpstr>
      <vt:lpstr>Fertilizers  </vt:lpstr>
      <vt:lpstr>Fertilizer Application  </vt:lpstr>
      <vt:lpstr>Broadcasting</vt:lpstr>
      <vt:lpstr>Side Dressing</vt:lpstr>
      <vt:lpstr>Principle Parts of Plants  </vt:lpstr>
      <vt:lpstr>Principle Parts of Plants  </vt:lpstr>
      <vt:lpstr>Principle Parts of Plants  </vt:lpstr>
      <vt:lpstr>Principle Parts of Plants  </vt:lpstr>
      <vt:lpstr>Flower Parts</vt:lpstr>
      <vt:lpstr>Principle Parts of Plants  </vt:lpstr>
      <vt:lpstr>Common Plant Science Skills </vt:lpstr>
      <vt:lpstr>Common Plant Science Skills </vt:lpstr>
      <vt:lpstr>Asexual Propagation</vt:lpstr>
      <vt:lpstr>Objective 3.04</vt:lpstr>
      <vt:lpstr>Plant Science Related Tool Safety Concepts</vt:lpstr>
      <vt:lpstr>Plant Science Related Tools </vt:lpstr>
      <vt:lpstr>Plant Science Related Tools </vt:lpstr>
      <vt:lpstr>Plant Science Related Tools </vt:lpstr>
      <vt:lpstr>Plant Science Related Tools </vt:lpstr>
      <vt:lpstr>Plant Science Related Tools </vt:lpstr>
      <vt:lpstr>Plant Science Related Tools </vt:lpstr>
      <vt:lpstr>Plant Science Related Tools </vt:lpstr>
      <vt:lpstr>Plant Science Related Tools </vt:lpstr>
      <vt:lpstr>Plant Science Related Tools </vt:lpstr>
      <vt:lpstr>Plant Science Related Tools </vt:lpstr>
      <vt:lpstr>Plant Science Related Tools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A: Global Agriculture</dc:title>
  <dc:creator>Harris</dc:creator>
  <cp:lastModifiedBy>Sarah Smith</cp:lastModifiedBy>
  <cp:revision>85</cp:revision>
  <cp:lastPrinted>2018-03-06T14:29:22Z</cp:lastPrinted>
  <dcterms:created xsi:type="dcterms:W3CDTF">2013-07-30T01:27:35Z</dcterms:created>
  <dcterms:modified xsi:type="dcterms:W3CDTF">2018-03-06T14:29:42Z</dcterms:modified>
</cp:coreProperties>
</file>