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11" r:id="rId22"/>
    <p:sldId id="313" r:id="rId23"/>
    <p:sldId id="315" r:id="rId24"/>
    <p:sldId id="317" r:id="rId25"/>
    <p:sldId id="319" r:id="rId26"/>
    <p:sldId id="320" r:id="rId27"/>
    <p:sldId id="321" r:id="rId28"/>
    <p:sldId id="322" r:id="rId29"/>
    <p:sldId id="323" r:id="rId30"/>
    <p:sldId id="277" r:id="rId31"/>
    <p:sldId id="278" r:id="rId32"/>
    <p:sldId id="327" r:id="rId33"/>
    <p:sldId id="324" r:id="rId34"/>
    <p:sldId id="325" r:id="rId35"/>
    <p:sldId id="326" r:id="rId36"/>
    <p:sldId id="279" r:id="rId37"/>
    <p:sldId id="280" r:id="rId38"/>
    <p:sldId id="281" r:id="rId39"/>
    <p:sldId id="282" r:id="rId40"/>
    <p:sldId id="283" r:id="rId41"/>
    <p:sldId id="330" r:id="rId42"/>
    <p:sldId id="331" r:id="rId43"/>
    <p:sldId id="284" r:id="rId44"/>
    <p:sldId id="328" r:id="rId45"/>
    <p:sldId id="329" r:id="rId46"/>
    <p:sldId id="285" r:id="rId47"/>
    <p:sldId id="286" r:id="rId48"/>
    <p:sldId id="287" r:id="rId49"/>
    <p:sldId id="288" r:id="rId50"/>
    <p:sldId id="289" r:id="rId51"/>
    <p:sldId id="290" r:id="rId52"/>
    <p:sldId id="292" r:id="rId53"/>
    <p:sldId id="293" r:id="rId54"/>
    <p:sldId id="291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3C36982-0A1F-487A-A086-5635C0539C28}" type="datetimeFigureOut">
              <a:rPr lang="en-US" smtClean="0"/>
              <a:pPr/>
              <a:t>4/11/2014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panoramio.com/photo_explorer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Essential Standard 4.00:  Understand the animal industry (large animal, poultry, equine, and aquaculture)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56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Biotechnology in the Animal Science Industry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Animal cloning </a:t>
            </a:r>
          </a:p>
          <a:p>
            <a:pPr lvl="1"/>
            <a:r>
              <a:rPr lang="en-US" dirty="0" smtClean="0"/>
              <a:t>For product uniformity</a:t>
            </a:r>
          </a:p>
          <a:p>
            <a:pPr lvl="2"/>
            <a:r>
              <a:rPr lang="en-US" dirty="0" smtClean="0"/>
              <a:t>drumstick uniformity in the poultry industry</a:t>
            </a:r>
          </a:p>
          <a:p>
            <a:pPr lvl="1"/>
            <a:r>
              <a:rPr lang="en-US" dirty="0" smtClean="0"/>
              <a:t>Saving endangered species</a:t>
            </a:r>
          </a:p>
          <a:p>
            <a:pPr lvl="2"/>
            <a:r>
              <a:rPr lang="en-US" dirty="0" smtClean="0"/>
              <a:t>New animals could be reproduced from the tissue of remaining animals</a:t>
            </a:r>
          </a:p>
          <a:p>
            <a:pPr lvl="1"/>
            <a:r>
              <a:rPr lang="en-US" dirty="0" smtClean="0"/>
              <a:t>Research purposes</a:t>
            </a:r>
          </a:p>
          <a:p>
            <a:pPr lvl="2"/>
            <a:r>
              <a:rPr lang="en-US" dirty="0" smtClean="0"/>
              <a:t>Genetically identical animals are better for research studies that try to isolate one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Biotechnology in the Animal Science Industry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Biotechnology in Animal Reproduction and Production</a:t>
            </a:r>
          </a:p>
          <a:p>
            <a:pPr lvl="1"/>
            <a:r>
              <a:rPr lang="en-US" dirty="0" smtClean="0"/>
              <a:t>BST (Bovine </a:t>
            </a:r>
            <a:r>
              <a:rPr lang="en-US" dirty="0" err="1" smtClean="0"/>
              <a:t>somatotropin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A hormone produced in the pituitary gland of cattle </a:t>
            </a:r>
          </a:p>
          <a:p>
            <a:pPr lvl="3"/>
            <a:r>
              <a:rPr lang="en-US" dirty="0" smtClean="0"/>
              <a:t>increases milk production</a:t>
            </a:r>
          </a:p>
          <a:p>
            <a:pPr lvl="2"/>
            <a:r>
              <a:rPr lang="en-US" dirty="0" smtClean="0"/>
              <a:t>Method of gene splicing genetic material into E. coli bacteria</a:t>
            </a:r>
          </a:p>
          <a:p>
            <a:pPr lvl="3"/>
            <a:r>
              <a:rPr lang="en-US" dirty="0" smtClean="0"/>
              <a:t>Produced at relatively low cost</a:t>
            </a:r>
          </a:p>
          <a:p>
            <a:pPr lvl="2"/>
            <a:r>
              <a:rPr lang="en-US" dirty="0" smtClean="0"/>
              <a:t>Dairy cows given BST will produce more milk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Biotechnology in the Animal Science Industry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Biotechnology in Animal Reproduction and Production</a:t>
            </a:r>
          </a:p>
          <a:p>
            <a:pPr lvl="1"/>
            <a:r>
              <a:rPr lang="en-US" dirty="0" smtClean="0"/>
              <a:t>Artificial Insemination (AI)</a:t>
            </a:r>
          </a:p>
          <a:p>
            <a:pPr lvl="2"/>
            <a:r>
              <a:rPr lang="en-US" dirty="0" smtClean="0"/>
              <a:t>Process involves the introduction of the male sperm into the reproductive tract of a female</a:t>
            </a:r>
          </a:p>
          <a:p>
            <a:pPr lvl="2"/>
            <a:r>
              <a:rPr lang="en-US" dirty="0" smtClean="0"/>
              <a:t>By means other than the natural mating process</a:t>
            </a:r>
          </a:p>
          <a:p>
            <a:pPr lvl="2"/>
            <a:r>
              <a:rPr lang="en-US" dirty="0" smtClean="0"/>
              <a:t>Most of the cows in the dairy industry are produced through 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Biotechnology in the Animal Science Industry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Biotechnology in Animal Reproduction and Production</a:t>
            </a:r>
          </a:p>
          <a:p>
            <a:pPr lvl="1"/>
            <a:r>
              <a:rPr lang="en-US" dirty="0" smtClean="0"/>
              <a:t>Embryo Transfer </a:t>
            </a:r>
          </a:p>
          <a:p>
            <a:pPr lvl="1"/>
            <a:r>
              <a:rPr lang="en-US" dirty="0" smtClean="0"/>
              <a:t>Transferring of embryos from one female to another</a:t>
            </a:r>
          </a:p>
          <a:p>
            <a:pPr lvl="1"/>
            <a:r>
              <a:rPr lang="en-US" dirty="0" smtClean="0"/>
              <a:t>One female can produce many calves in a year due to </a:t>
            </a:r>
            <a:r>
              <a:rPr lang="en-US" dirty="0" err="1" smtClean="0"/>
              <a:t>superovulation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donor animal to release several eggs instead of just one</a:t>
            </a:r>
          </a:p>
          <a:p>
            <a:pPr lvl="1"/>
            <a:r>
              <a:rPr lang="en-US" dirty="0" smtClean="0"/>
              <a:t>A superior female can be fertilized by genetics from a superior male </a:t>
            </a:r>
          </a:p>
          <a:p>
            <a:pPr lvl="2"/>
            <a:r>
              <a:rPr lang="en-US" dirty="0" smtClean="0"/>
              <a:t>resulting embryos implanted into inferior female animals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4.03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basic animal principles and practices.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342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Dairy Industry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Breeds</a:t>
            </a:r>
          </a:p>
          <a:p>
            <a:pPr lvl="1"/>
            <a:r>
              <a:rPr lang="en-US" dirty="0" smtClean="0"/>
              <a:t>Holstein</a:t>
            </a:r>
          </a:p>
          <a:p>
            <a:pPr lvl="2"/>
            <a:r>
              <a:rPr lang="en-US" dirty="0" smtClean="0"/>
              <a:t>black and white markings</a:t>
            </a:r>
          </a:p>
          <a:p>
            <a:pPr lvl="2"/>
            <a:r>
              <a:rPr lang="en-US" dirty="0" smtClean="0"/>
              <a:t>produces the most milk</a:t>
            </a:r>
          </a:p>
          <a:p>
            <a:pPr lvl="2"/>
            <a:r>
              <a:rPr lang="en-US" dirty="0" smtClean="0"/>
              <a:t>Ninety percent of dairy cattle in the US</a:t>
            </a:r>
          </a:p>
          <a:p>
            <a:pPr lvl="1"/>
            <a:r>
              <a:rPr lang="en-US" dirty="0" smtClean="0"/>
              <a:t>Jersey</a:t>
            </a:r>
          </a:p>
          <a:p>
            <a:pPr lvl="2"/>
            <a:r>
              <a:rPr lang="en-US" dirty="0" smtClean="0"/>
              <a:t>smallest dairy breed</a:t>
            </a:r>
          </a:p>
          <a:p>
            <a:pPr lvl="2"/>
            <a:r>
              <a:rPr lang="en-US" dirty="0" smtClean="0"/>
              <a:t>second most popular breed</a:t>
            </a:r>
          </a:p>
          <a:p>
            <a:pPr lvl="3"/>
            <a:r>
              <a:rPr lang="en-US" dirty="0" smtClean="0"/>
              <a:t>number one rank in butterfat</a:t>
            </a:r>
          </a:p>
          <a:p>
            <a:pPr lvl="1"/>
            <a:r>
              <a:rPr lang="en-US" dirty="0" smtClean="0"/>
              <a:t>Guernsey</a:t>
            </a:r>
          </a:p>
          <a:p>
            <a:pPr lvl="2"/>
            <a:r>
              <a:rPr lang="en-US" dirty="0" smtClean="0"/>
              <a:t>Fawn and white </a:t>
            </a:r>
          </a:p>
          <a:p>
            <a:pPr lvl="1"/>
            <a:r>
              <a:rPr lang="en-US" dirty="0" err="1" smtClean="0"/>
              <a:t>Ayrshire</a:t>
            </a:r>
            <a:endParaRPr lang="en-US" dirty="0" smtClean="0"/>
          </a:p>
          <a:p>
            <a:pPr lvl="2"/>
            <a:r>
              <a:rPr lang="en-US" dirty="0" smtClean="0"/>
              <a:t>Cherry red and white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Beef Industry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Predominant English breeds in the U.S.</a:t>
            </a:r>
          </a:p>
          <a:p>
            <a:pPr lvl="1"/>
            <a:r>
              <a:rPr lang="en-US" dirty="0" smtClean="0"/>
              <a:t>Angus </a:t>
            </a:r>
          </a:p>
          <a:p>
            <a:pPr lvl="2"/>
            <a:r>
              <a:rPr lang="en-US" dirty="0" smtClean="0"/>
              <a:t>black color</a:t>
            </a:r>
          </a:p>
          <a:p>
            <a:pPr lvl="2"/>
            <a:r>
              <a:rPr lang="en-US" dirty="0" smtClean="0"/>
              <a:t>known for excellent meat quality</a:t>
            </a:r>
          </a:p>
          <a:p>
            <a:pPr lvl="1"/>
            <a:r>
              <a:rPr lang="en-US" dirty="0" smtClean="0"/>
              <a:t>Hereford</a:t>
            </a:r>
          </a:p>
          <a:p>
            <a:pPr lvl="2"/>
            <a:r>
              <a:rPr lang="en-US" dirty="0" smtClean="0"/>
              <a:t>both horned and polled</a:t>
            </a:r>
          </a:p>
          <a:p>
            <a:pPr lvl="2"/>
            <a:r>
              <a:rPr lang="en-US" dirty="0" smtClean="0"/>
              <a:t>red cattle with a white face</a:t>
            </a:r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Beef Industry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Exotic breeds</a:t>
            </a:r>
          </a:p>
          <a:p>
            <a:pPr lvl="1"/>
            <a:r>
              <a:rPr lang="en-US" dirty="0" smtClean="0"/>
              <a:t>Imported into the U.S. when consumers began demanding leaner meat</a:t>
            </a:r>
          </a:p>
          <a:p>
            <a:pPr lvl="1"/>
            <a:r>
              <a:rPr lang="en-US" dirty="0" smtClean="0"/>
              <a:t>Grow faster than English breeds</a:t>
            </a:r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Beef Industry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American breeds </a:t>
            </a:r>
          </a:p>
          <a:p>
            <a:pPr lvl="2"/>
            <a:r>
              <a:rPr lang="en-US" dirty="0" smtClean="0"/>
              <a:t>developed to withstand heat</a:t>
            </a:r>
          </a:p>
          <a:p>
            <a:pPr lvl="2"/>
            <a:r>
              <a:rPr lang="en-US" dirty="0" smtClean="0"/>
              <a:t>resistance to disease and parasites</a:t>
            </a:r>
          </a:p>
          <a:p>
            <a:pPr lvl="1"/>
            <a:r>
              <a:rPr lang="en-US" dirty="0" smtClean="0"/>
              <a:t>Resulted from crossing Brahman cattle from India with English breeds</a:t>
            </a:r>
          </a:p>
          <a:p>
            <a:pPr lvl="2"/>
            <a:r>
              <a:rPr lang="en-US" dirty="0" smtClean="0"/>
              <a:t>increased heat tolerance and disease and parasite resistance of Brahman and the meat quality of the English breeds</a:t>
            </a:r>
          </a:p>
          <a:p>
            <a:pPr lvl="2"/>
            <a:r>
              <a:rPr lang="en-US" dirty="0" smtClean="0"/>
              <a:t>Example: </a:t>
            </a:r>
            <a:r>
              <a:rPr lang="en-US" dirty="0" err="1" smtClean="0"/>
              <a:t>Brangus</a:t>
            </a:r>
            <a:endParaRPr lang="en-US" dirty="0" smtClean="0"/>
          </a:p>
          <a:p>
            <a:pPr lvl="3"/>
            <a:r>
              <a:rPr lang="en-US" dirty="0" smtClean="0"/>
              <a:t>result of Brahman x Angus.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Swine Industry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Changed greatly from the lard type hogs of the past to the lean type hogs</a:t>
            </a:r>
          </a:p>
          <a:p>
            <a:r>
              <a:rPr lang="en-US" sz="2400" dirty="0" smtClean="0"/>
              <a:t>Types of swine operations:</a:t>
            </a:r>
          </a:p>
          <a:p>
            <a:pPr lvl="1"/>
            <a:r>
              <a:rPr lang="en-US" dirty="0" smtClean="0"/>
              <a:t>Feeder –pig producers</a:t>
            </a:r>
          </a:p>
          <a:p>
            <a:pPr lvl="1"/>
            <a:r>
              <a:rPr lang="en-US" dirty="0" smtClean="0"/>
              <a:t>Market –hog producers</a:t>
            </a:r>
          </a:p>
          <a:p>
            <a:pPr lvl="1"/>
            <a:r>
              <a:rPr lang="en-US" dirty="0" smtClean="0"/>
              <a:t>Farrow to Finish producers</a:t>
            </a:r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4.01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careers in the animal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342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Swine Industry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Purebred producers produce high-quality boars</a:t>
            </a:r>
          </a:p>
          <a:p>
            <a:pPr lvl="1"/>
            <a:r>
              <a:rPr lang="en-US" dirty="0" smtClean="0"/>
              <a:t>Improves the genetic make-up of one breed of swine</a:t>
            </a:r>
          </a:p>
          <a:p>
            <a:pPr lvl="1"/>
            <a:r>
              <a:rPr lang="en-US" dirty="0" smtClean="0"/>
              <a:t>Purebred boars bred to crossbred sows increase hybrid vigor (ex. muscling).</a:t>
            </a:r>
          </a:p>
          <a:p>
            <a:r>
              <a:rPr lang="en-US" dirty="0" err="1" smtClean="0"/>
              <a:t>Duroc</a:t>
            </a:r>
            <a:r>
              <a:rPr lang="en-US" dirty="0" smtClean="0"/>
              <a:t>, Hampshire and Yorkshire are the most popular U.S. purebred breeds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Landrace</a:t>
            </a:r>
            <a:endParaRPr lang="en-US" dirty="0"/>
          </a:p>
        </p:txBody>
      </p:sp>
      <p:pic>
        <p:nvPicPr>
          <p:cNvPr id="63492" name="Picture 1028" descr="landr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467600" cy="4905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Duroc</a:t>
            </a:r>
            <a:endParaRPr lang="en-US" dirty="0"/>
          </a:p>
        </p:txBody>
      </p:sp>
      <p:pic>
        <p:nvPicPr>
          <p:cNvPr id="64516" name="Picture 1028" descr="dur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400800" cy="4926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Hampshire</a:t>
            </a:r>
          </a:p>
        </p:txBody>
      </p:sp>
      <p:pic>
        <p:nvPicPr>
          <p:cNvPr id="65540" name="Picture 4" descr="hampsh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477000" cy="5006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Yorkshire</a:t>
            </a:r>
          </a:p>
        </p:txBody>
      </p:sp>
      <p:pic>
        <p:nvPicPr>
          <p:cNvPr id="66564" name="Picture 4" descr="yorksh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575" y="1524000"/>
            <a:ext cx="6705600" cy="5207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Poland China</a:t>
            </a:r>
          </a:p>
        </p:txBody>
      </p:sp>
      <p:pic>
        <p:nvPicPr>
          <p:cNvPr id="67588" name="Picture 4" descr="poland_ch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886700" cy="4784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Chester White</a:t>
            </a:r>
          </a:p>
        </p:txBody>
      </p:sp>
      <p:pic>
        <p:nvPicPr>
          <p:cNvPr id="68612" name="Picture 4" descr="chester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324600" cy="49736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Tamworth</a:t>
            </a:r>
          </a:p>
        </p:txBody>
      </p:sp>
      <p:pic>
        <p:nvPicPr>
          <p:cNvPr id="69636" name="Picture 4" descr="Tamwo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89088"/>
            <a:ext cx="6629400" cy="503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Berkshire</a:t>
            </a:r>
          </a:p>
        </p:txBody>
      </p:sp>
      <p:pic>
        <p:nvPicPr>
          <p:cNvPr id="70660" name="Picture 4" descr="berksh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5073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Spotted Swine</a:t>
            </a:r>
          </a:p>
        </p:txBody>
      </p:sp>
      <p:pic>
        <p:nvPicPr>
          <p:cNvPr id="71684" name="Picture 4" descr="spoted sw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57338"/>
            <a:ext cx="7010400" cy="5208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Major Animal Science Industries: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Large animal (livestock)</a:t>
            </a:r>
          </a:p>
          <a:p>
            <a:pPr lvl="1"/>
            <a:r>
              <a:rPr lang="en-US" dirty="0" smtClean="0"/>
              <a:t>Defined: Farm animals raised to produce milk, meat, work and wool.</a:t>
            </a:r>
          </a:p>
          <a:p>
            <a:pPr lvl="1"/>
            <a:r>
              <a:rPr lang="en-US" dirty="0" smtClean="0"/>
              <a:t>Examples: Cattle, sheep, swine, goats</a:t>
            </a:r>
          </a:p>
          <a:p>
            <a:r>
              <a:rPr lang="en-US" dirty="0" smtClean="0"/>
              <a:t>Poultry</a:t>
            </a:r>
          </a:p>
          <a:p>
            <a:pPr lvl="1"/>
            <a:r>
              <a:rPr lang="en-US" dirty="0" smtClean="0"/>
              <a:t>Defined: Any or all domesticated fowls that are raised primarily for their meat, eggs or feathers.</a:t>
            </a:r>
          </a:p>
          <a:p>
            <a:pPr lvl="1"/>
            <a:r>
              <a:rPr lang="en-US" dirty="0" smtClean="0"/>
              <a:t>Examples: chickens, turkeys, ducks, geese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Poultry  Industry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Classified as layers or broilers</a:t>
            </a:r>
          </a:p>
          <a:p>
            <a:pPr lvl="1"/>
            <a:r>
              <a:rPr lang="en-US" dirty="0" smtClean="0"/>
              <a:t>Broilers are young chickens grown for their meat</a:t>
            </a:r>
          </a:p>
          <a:p>
            <a:pPr lvl="2"/>
            <a:r>
              <a:rPr lang="en-US" dirty="0" smtClean="0"/>
              <a:t>Trace their ancestors back to the Cornish breed</a:t>
            </a:r>
          </a:p>
          <a:p>
            <a:pPr lvl="1"/>
            <a:r>
              <a:rPr lang="en-US" dirty="0" smtClean="0"/>
              <a:t>Layers are chickens developed to produce large numbers of eggs</a:t>
            </a:r>
          </a:p>
          <a:p>
            <a:pPr lvl="2"/>
            <a:r>
              <a:rPr lang="en-US" dirty="0" smtClean="0"/>
              <a:t>White leghorn –foundation breed</a:t>
            </a:r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Poultry  Industry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Breeds</a:t>
            </a:r>
          </a:p>
          <a:p>
            <a:pPr lvl="1"/>
            <a:r>
              <a:rPr lang="en-US" dirty="0" smtClean="0"/>
              <a:t>White Leghorn (layer)</a:t>
            </a:r>
          </a:p>
          <a:p>
            <a:pPr lvl="2"/>
            <a:r>
              <a:rPr lang="en-US" dirty="0" smtClean="0"/>
              <a:t>white bodied with red combs</a:t>
            </a:r>
          </a:p>
          <a:p>
            <a:pPr lvl="1"/>
            <a:r>
              <a:rPr lang="en-US" dirty="0" smtClean="0"/>
              <a:t>Broiler and layer types used in industry today result from crossbreeding</a:t>
            </a:r>
          </a:p>
          <a:p>
            <a:pPr lvl="1"/>
            <a:r>
              <a:rPr lang="en-US" dirty="0" smtClean="0"/>
              <a:t>Turkeys</a:t>
            </a:r>
          </a:p>
          <a:p>
            <a:pPr lvl="2"/>
            <a:r>
              <a:rPr lang="en-US" dirty="0" smtClean="0"/>
              <a:t>90% of commercially raised turkeys are the Broad-Breasted White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Broiler</a:t>
            </a:r>
            <a:endParaRPr lang="en-US" dirty="0"/>
          </a:p>
        </p:txBody>
      </p:sp>
      <p:pic>
        <p:nvPicPr>
          <p:cNvPr id="1026" name="Picture 2" descr="http://www.instablogs.com/wp-content/uploads/2012/07/broiler-chicken_NsAz5_16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57200"/>
            <a:ext cx="4038600" cy="5889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Leghorns</a:t>
            </a:r>
          </a:p>
        </p:txBody>
      </p:sp>
      <p:pic>
        <p:nvPicPr>
          <p:cNvPr id="188421" name="Picture 5" descr="a-pou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276725" cy="3305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8423" name="Picture 7" descr="legho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575050" cy="4114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Barred Rock</a:t>
            </a:r>
          </a:p>
        </p:txBody>
      </p:sp>
      <p:pic>
        <p:nvPicPr>
          <p:cNvPr id="204806" name="Picture 6" descr="Plymouth%20R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5095875" cy="3810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08" name="Picture 8" descr="BarredPlymouthRockBantam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343400"/>
            <a:ext cx="3371850" cy="2255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 Island Red</a:t>
            </a:r>
          </a:p>
        </p:txBody>
      </p:sp>
      <p:pic>
        <p:nvPicPr>
          <p:cNvPr id="206854" name="Picture 6" descr="225px-Rhode_Island_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135188"/>
            <a:ext cx="4886325" cy="43418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6856" name="Picture 8" descr="Red-hen-lad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3095625" cy="2990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Equine  Industry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Uses</a:t>
            </a:r>
          </a:p>
          <a:p>
            <a:pPr lvl="1"/>
            <a:r>
              <a:rPr lang="en-US" sz="2600" dirty="0" smtClean="0"/>
              <a:t>Show</a:t>
            </a:r>
          </a:p>
          <a:p>
            <a:pPr lvl="1"/>
            <a:r>
              <a:rPr lang="en-US" sz="2600" dirty="0" smtClean="0"/>
              <a:t>Racing</a:t>
            </a:r>
          </a:p>
          <a:p>
            <a:pPr lvl="1"/>
            <a:r>
              <a:rPr lang="en-US" sz="2600" dirty="0" smtClean="0"/>
              <a:t>Recreation</a:t>
            </a:r>
          </a:p>
          <a:p>
            <a:pPr lvl="2"/>
            <a:r>
              <a:rPr lang="en-US" sz="2400" dirty="0" smtClean="0"/>
              <a:t>pleasure riding, rodeo, draft horses, etc. </a:t>
            </a:r>
          </a:p>
          <a:p>
            <a:r>
              <a:rPr lang="en-US" sz="2800" dirty="0" smtClean="0"/>
              <a:t>Breeds (3 most popular)</a:t>
            </a:r>
          </a:p>
          <a:p>
            <a:pPr lvl="1"/>
            <a:r>
              <a:rPr lang="en-US" sz="2600" dirty="0" smtClean="0"/>
              <a:t>Quarter horse – riding, hunting, and working cattle</a:t>
            </a:r>
          </a:p>
          <a:p>
            <a:pPr lvl="1"/>
            <a:r>
              <a:rPr lang="en-US" sz="2600" dirty="0" smtClean="0"/>
              <a:t>Thoroughbred  </a:t>
            </a:r>
          </a:p>
          <a:p>
            <a:pPr lvl="1"/>
            <a:r>
              <a:rPr lang="en-US" sz="2600" dirty="0" smtClean="0"/>
              <a:t>Arabian 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Aquaculture  Industry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Water Quality</a:t>
            </a:r>
          </a:p>
          <a:p>
            <a:pPr lvl="1"/>
            <a:r>
              <a:rPr lang="en-US" sz="2600" dirty="0" smtClean="0"/>
              <a:t>The key/challenge</a:t>
            </a:r>
          </a:p>
          <a:p>
            <a:pPr lvl="2"/>
            <a:r>
              <a:rPr lang="en-US" sz="2400" dirty="0" smtClean="0"/>
              <a:t>Dissolved oxygen (DO) levels in any fish system can become so low that fish die </a:t>
            </a:r>
          </a:p>
          <a:p>
            <a:pPr lvl="3"/>
            <a:r>
              <a:rPr lang="en-US" sz="2200" dirty="0" smtClean="0"/>
              <a:t>Measured by oxygen probes or chemical tests and reported as 0-10 </a:t>
            </a:r>
            <a:r>
              <a:rPr lang="en-US" sz="2200" dirty="0" err="1" smtClean="0"/>
              <a:t>ppm</a:t>
            </a:r>
            <a:endParaRPr lang="en-US" sz="2200" dirty="0" smtClean="0"/>
          </a:p>
          <a:p>
            <a:pPr lvl="3"/>
            <a:r>
              <a:rPr lang="en-US" sz="2200" dirty="0" smtClean="0"/>
              <a:t>Most fish can survive as low as 3 parts per million</a:t>
            </a:r>
          </a:p>
          <a:p>
            <a:pPr lvl="4"/>
            <a:r>
              <a:rPr lang="en-US" sz="2000" dirty="0" smtClean="0"/>
              <a:t>become stressed and succumb to other problems</a:t>
            </a:r>
          </a:p>
          <a:p>
            <a:pPr lvl="3"/>
            <a:r>
              <a:rPr lang="en-US" sz="2200" dirty="0" smtClean="0"/>
              <a:t>Rainbow trout </a:t>
            </a:r>
          </a:p>
          <a:p>
            <a:pPr lvl="4"/>
            <a:r>
              <a:rPr lang="en-US" sz="2000" dirty="0" smtClean="0"/>
              <a:t>Require high levels of DO </a:t>
            </a:r>
          </a:p>
          <a:p>
            <a:pPr lvl="4"/>
            <a:r>
              <a:rPr lang="en-US" sz="2000" dirty="0" smtClean="0"/>
              <a:t>Can only be cultured in oxygen –saturated water</a:t>
            </a:r>
          </a:p>
          <a:p>
            <a:pPr lvl="3"/>
            <a:r>
              <a:rPr lang="en-US" sz="2200" dirty="0" smtClean="0"/>
              <a:t>Aerators are used to improved oxygen levels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Aquaculture  Industry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</a:t>
            </a:r>
          </a:p>
          <a:p>
            <a:pPr lvl="1"/>
            <a:r>
              <a:rPr lang="en-US" sz="2600" dirty="0" smtClean="0"/>
              <a:t>measurement of acidity or alkalinity in water</a:t>
            </a:r>
          </a:p>
          <a:p>
            <a:pPr lvl="2"/>
            <a:r>
              <a:rPr lang="en-US" sz="2400" dirty="0" smtClean="0"/>
              <a:t>affects the toxicity of soluble nutrients in the water</a:t>
            </a:r>
          </a:p>
          <a:p>
            <a:pPr lvl="2"/>
            <a:r>
              <a:rPr lang="en-US" sz="2400" dirty="0" smtClean="0"/>
              <a:t>Measured using a meter or litmus paper</a:t>
            </a:r>
          </a:p>
          <a:p>
            <a:pPr lvl="3"/>
            <a:r>
              <a:rPr lang="en-US" sz="2200" dirty="0" smtClean="0"/>
              <a:t>The scale is 0-14</a:t>
            </a:r>
          </a:p>
          <a:p>
            <a:pPr lvl="4"/>
            <a:r>
              <a:rPr lang="en-US" sz="2000" dirty="0" smtClean="0"/>
              <a:t>Neutral is 7</a:t>
            </a:r>
          </a:p>
          <a:p>
            <a:pPr lvl="4"/>
            <a:r>
              <a:rPr lang="en-US" sz="2000" dirty="0" smtClean="0"/>
              <a:t>Below 7 is acidic</a:t>
            </a:r>
          </a:p>
          <a:p>
            <a:pPr lvl="4"/>
            <a:r>
              <a:rPr lang="en-US" sz="2000" dirty="0" smtClean="0"/>
              <a:t>Above 7 is alkaline</a:t>
            </a:r>
          </a:p>
          <a:p>
            <a:pPr lvl="2"/>
            <a:r>
              <a:rPr lang="en-US" sz="2400" dirty="0" smtClean="0"/>
              <a:t>Most aquatic plants and animals prefer a pH between 7 and 8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Aquaculture  Industry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Ammonia/nitrite/nitrate</a:t>
            </a:r>
          </a:p>
          <a:p>
            <a:pPr lvl="1"/>
            <a:r>
              <a:rPr lang="en-US" sz="2600" dirty="0" smtClean="0"/>
              <a:t>waste products of aquatic animals that must be monitored</a:t>
            </a:r>
          </a:p>
          <a:p>
            <a:pPr lvl="1"/>
            <a:r>
              <a:rPr lang="en-US" sz="2600" dirty="0" smtClean="0"/>
              <a:t>Ammonia and nitrite can accumulate to a level that is toxic to fish </a:t>
            </a:r>
          </a:p>
          <a:p>
            <a:pPr lvl="2"/>
            <a:r>
              <a:rPr lang="en-US" sz="2400" dirty="0" smtClean="0"/>
              <a:t>often limits commercial production</a:t>
            </a:r>
          </a:p>
          <a:p>
            <a:pPr lvl="1"/>
            <a:r>
              <a:rPr lang="en-US" sz="2600" dirty="0" smtClean="0"/>
              <a:t>Nitrate is ultimately converted to nitrogen gas or absorbed by plants</a:t>
            </a:r>
          </a:p>
          <a:p>
            <a:pPr lvl="1"/>
            <a:r>
              <a:rPr lang="en-US" sz="2600" dirty="0" smtClean="0"/>
              <a:t>Ammonia toxicity is dependent on pH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Major Animal Science Industries: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Equine </a:t>
            </a:r>
          </a:p>
          <a:p>
            <a:pPr lvl="1"/>
            <a:r>
              <a:rPr lang="en-US" dirty="0" smtClean="0"/>
              <a:t>Defined: Horses or other members of the family </a:t>
            </a:r>
            <a:r>
              <a:rPr lang="en-US" dirty="0" err="1" smtClean="0"/>
              <a:t>Equidae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Examples: Horses, mules</a:t>
            </a:r>
          </a:p>
          <a:p>
            <a:r>
              <a:rPr lang="en-US" sz="2400" dirty="0" smtClean="0"/>
              <a:t>Aquaculture</a:t>
            </a:r>
          </a:p>
          <a:p>
            <a:pPr lvl="1"/>
            <a:r>
              <a:rPr lang="en-US" dirty="0" smtClean="0"/>
              <a:t>Defined: Underwater agriculture, commonly called fish farming. Also includes the growing of water vegetation such as kelp.</a:t>
            </a:r>
          </a:p>
          <a:p>
            <a:pPr lvl="1"/>
            <a:r>
              <a:rPr lang="en-US" dirty="0" smtClean="0"/>
              <a:t>Examples: Tilapia, trout, catfish, shrimp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Aquaculture  Production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Caged Culture </a:t>
            </a:r>
          </a:p>
          <a:p>
            <a:pPr lvl="1"/>
            <a:r>
              <a:rPr lang="en-US" sz="2600" dirty="0" smtClean="0"/>
              <a:t>Contains the aquatic animals in a small area</a:t>
            </a:r>
          </a:p>
          <a:p>
            <a:pPr lvl="2"/>
            <a:r>
              <a:rPr lang="en-US" sz="2400" dirty="0" smtClean="0"/>
              <a:t>can be monitored for better growth rates and feeding purposes</a:t>
            </a:r>
          </a:p>
          <a:p>
            <a:pPr lvl="1"/>
            <a:r>
              <a:rPr lang="en-US" sz="2600" dirty="0" smtClean="0"/>
              <a:t>Water quality must be monitored to insure that the fish are not stressed</a:t>
            </a:r>
          </a:p>
          <a:p>
            <a:pPr lvl="2"/>
            <a:r>
              <a:rPr lang="en-US" sz="2400" dirty="0" smtClean="0"/>
              <a:t>fish cannot move to other sections of the pond during stressful weather conditions</a:t>
            </a:r>
          </a:p>
          <a:p>
            <a:pPr lvl="1"/>
            <a:r>
              <a:rPr lang="en-US" sz="2600" dirty="0" smtClean="0"/>
              <a:t>Roll over</a:t>
            </a:r>
          </a:p>
          <a:p>
            <a:pPr lvl="2"/>
            <a:r>
              <a:rPr lang="en-US" sz="2400" dirty="0" smtClean="0"/>
              <a:t>condition where a pond’s water quality suddenly changes </a:t>
            </a:r>
          </a:p>
          <a:p>
            <a:pPr lvl="2"/>
            <a:r>
              <a:rPr lang="en-US" sz="2400" dirty="0" smtClean="0"/>
              <a:t>conditions bring less-oxygenated water to the surface causing fish to die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 descr="fish cage culture at thondwe village polytechni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7391400" cy="554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http://www.eastlinefood.com/uploadfile/20110522191148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6705600" cy="4777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Aquaculture  Production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Recirculating</a:t>
            </a:r>
            <a:r>
              <a:rPr lang="en-US" sz="2800" dirty="0" smtClean="0"/>
              <a:t> Tanks</a:t>
            </a:r>
          </a:p>
          <a:p>
            <a:pPr lvl="1"/>
            <a:r>
              <a:rPr lang="en-US" sz="2600" dirty="0" smtClean="0"/>
              <a:t>circulate water (including waste)</a:t>
            </a:r>
          </a:p>
          <a:p>
            <a:pPr lvl="1"/>
            <a:r>
              <a:rPr lang="en-US" sz="2600" dirty="0" smtClean="0"/>
              <a:t>through a biological purifier and return it to the tank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7650" name="Picture 2" descr="Tilapia Tanks at a Recirculating Aquaculture Farm, shrimp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124200"/>
            <a:ext cx="5219700" cy="3479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 descr="Recirculating Shrimp Hatchery, Wikicomm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752600"/>
            <a:ext cx="796290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 descr="http://seagrant.mit.edu/eelgrass/pictures/restoration/recirculating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6162675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Aquaculture  Production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Hatcheries</a:t>
            </a:r>
          </a:p>
          <a:p>
            <a:pPr lvl="1"/>
            <a:r>
              <a:rPr lang="en-US" sz="2600" dirty="0" smtClean="0"/>
              <a:t>supply fry or larvae to units for fingerling production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6626" name="Picture 2" descr="Indoor Shipping and Holding Trough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0"/>
            <a:ext cx="5104372" cy="3514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Fish adapted to aquaculture systems: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Trout</a:t>
            </a:r>
          </a:p>
          <a:p>
            <a:pPr lvl="1"/>
            <a:r>
              <a:rPr lang="en-US" sz="2600" dirty="0" smtClean="0"/>
              <a:t>Cold water (approximately 56 degrees F)</a:t>
            </a:r>
          </a:p>
          <a:p>
            <a:pPr lvl="1"/>
            <a:r>
              <a:rPr lang="en-US" sz="2600" dirty="0" smtClean="0"/>
              <a:t>Running water</a:t>
            </a:r>
          </a:p>
          <a:p>
            <a:r>
              <a:rPr lang="en-US" sz="2800" dirty="0" smtClean="0"/>
              <a:t>Tilapia, catfish and striped bass</a:t>
            </a:r>
          </a:p>
          <a:p>
            <a:pPr lvl="1"/>
            <a:r>
              <a:rPr lang="en-US" sz="2600" dirty="0" smtClean="0"/>
              <a:t>commonly raised species in warmer water</a:t>
            </a:r>
            <a:endParaRPr lang="en-US" sz="2600" dirty="0"/>
          </a:p>
        </p:txBody>
      </p:sp>
      <p:pic>
        <p:nvPicPr>
          <p:cNvPr id="25602" name="Picture 2" descr="Tilapia, B. John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191000"/>
            <a:ext cx="5029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Animal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Digestive system of the Ruminant</a:t>
            </a:r>
          </a:p>
          <a:p>
            <a:pPr lvl="1"/>
            <a:r>
              <a:rPr lang="en-US" sz="2600" dirty="0" smtClean="0"/>
              <a:t>Cattle, sheep, goats, and deer</a:t>
            </a:r>
          </a:p>
          <a:p>
            <a:pPr lvl="1"/>
            <a:r>
              <a:rPr lang="en-US" sz="2600" dirty="0" smtClean="0"/>
              <a:t>have four stomach compartments</a:t>
            </a:r>
          </a:p>
          <a:p>
            <a:pPr lvl="1"/>
            <a:r>
              <a:rPr lang="en-US" sz="2600" dirty="0" smtClean="0"/>
              <a:t>Can tolerate more roughage</a:t>
            </a:r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Animal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Monogastric</a:t>
            </a:r>
            <a:r>
              <a:rPr lang="en-US" sz="2800" dirty="0" smtClean="0"/>
              <a:t> animals</a:t>
            </a:r>
          </a:p>
          <a:p>
            <a:pPr lvl="1"/>
            <a:r>
              <a:rPr lang="en-US" sz="2600" dirty="0" smtClean="0"/>
              <a:t>Swine, horses, rabbits</a:t>
            </a:r>
          </a:p>
          <a:p>
            <a:pPr lvl="1"/>
            <a:r>
              <a:rPr lang="en-US" sz="2600" dirty="0" smtClean="0"/>
              <a:t>One stomach compartment</a:t>
            </a:r>
          </a:p>
          <a:p>
            <a:pPr lvl="2"/>
            <a:r>
              <a:rPr lang="en-US" sz="2400" dirty="0" smtClean="0"/>
              <a:t>similar to a human</a:t>
            </a:r>
          </a:p>
          <a:p>
            <a:pPr lvl="1"/>
            <a:r>
              <a:rPr lang="en-US" sz="2600" dirty="0" smtClean="0"/>
              <a:t>Unable to break down large amounts of roughage</a:t>
            </a:r>
          </a:p>
          <a:p>
            <a:pPr lvl="2"/>
            <a:r>
              <a:rPr lang="en-US" sz="2400" dirty="0" smtClean="0"/>
              <a:t>rations must be high in concentrates (</a:t>
            </a:r>
            <a:r>
              <a:rPr lang="en-US" sz="2400" dirty="0" err="1" smtClean="0"/>
              <a:t>ie</a:t>
            </a:r>
            <a:r>
              <a:rPr lang="en-US" sz="2400" dirty="0" smtClean="0"/>
              <a:t>. grains)</a:t>
            </a:r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animal science careers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/>
            <a:r>
              <a:rPr lang="en-US" sz="2400" dirty="0" smtClean="0"/>
              <a:t>Animal nutritionist – one who studies nutrient values of feeds, including how digestible they are.</a:t>
            </a:r>
          </a:p>
          <a:p>
            <a:pPr marL="571500" indent="-457200"/>
            <a:r>
              <a:rPr lang="en-US" sz="2400" dirty="0" smtClean="0"/>
              <a:t>Veterinarian – an animal doctor.</a:t>
            </a:r>
          </a:p>
          <a:p>
            <a:pPr marL="571500" indent="-457200"/>
            <a:r>
              <a:rPr lang="en-US" sz="2400" dirty="0" smtClean="0"/>
              <a:t>Geneticist – a person who studies and applies genetics.</a:t>
            </a:r>
          </a:p>
          <a:p>
            <a:pPr marL="571500" indent="-457200"/>
            <a:r>
              <a:rPr lang="en-US" sz="2400" dirty="0" smtClean="0"/>
              <a:t>Animal Technician– one who cares for and manages. animals in a variety of settings including animal hospitals.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Animal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Digestive System Poultry</a:t>
            </a:r>
          </a:p>
          <a:p>
            <a:pPr lvl="1"/>
            <a:r>
              <a:rPr lang="en-US" sz="2600" dirty="0" smtClean="0"/>
              <a:t>No true stomachs</a:t>
            </a:r>
          </a:p>
          <a:p>
            <a:pPr lvl="2"/>
            <a:r>
              <a:rPr lang="en-US" sz="2400" dirty="0" smtClean="0"/>
              <a:t>can only store small amounts of food</a:t>
            </a:r>
          </a:p>
          <a:p>
            <a:pPr lvl="1"/>
            <a:r>
              <a:rPr lang="en-US" sz="2600" dirty="0" smtClean="0"/>
              <a:t>No teeth</a:t>
            </a:r>
          </a:p>
          <a:p>
            <a:pPr lvl="2"/>
            <a:r>
              <a:rPr lang="en-US" sz="2400" dirty="0" smtClean="0"/>
              <a:t>swallowed whole, stored in the crop, and passed on to the gizzard where it is ground up</a:t>
            </a:r>
          </a:p>
          <a:p>
            <a:pPr lvl="1"/>
            <a:r>
              <a:rPr lang="en-US" sz="2600" dirty="0" smtClean="0"/>
              <a:t>Rations must be high in food value</a:t>
            </a:r>
          </a:p>
          <a:p>
            <a:pPr lvl="2"/>
            <a:r>
              <a:rPr lang="en-US" sz="2400" dirty="0" smtClean="0"/>
              <a:t>very efficient at converting feed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Animal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Water</a:t>
            </a:r>
          </a:p>
          <a:p>
            <a:pPr lvl="1"/>
            <a:r>
              <a:rPr lang="en-US" sz="2600" dirty="0" smtClean="0"/>
              <a:t>Regulates body temperature</a:t>
            </a:r>
          </a:p>
          <a:p>
            <a:pPr lvl="1"/>
            <a:r>
              <a:rPr lang="en-US" sz="2600" dirty="0" smtClean="0"/>
              <a:t>dissolves and transports nutrients</a:t>
            </a:r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Animal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Protein</a:t>
            </a:r>
          </a:p>
          <a:p>
            <a:pPr lvl="1"/>
            <a:r>
              <a:rPr lang="en-US" sz="2600" dirty="0" smtClean="0"/>
              <a:t>Builds muscle</a:t>
            </a:r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Animal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Carbohydrates</a:t>
            </a:r>
          </a:p>
          <a:p>
            <a:pPr lvl="1"/>
            <a:r>
              <a:rPr lang="en-US" sz="2600" dirty="0" smtClean="0"/>
              <a:t>Energy</a:t>
            </a:r>
          </a:p>
          <a:p>
            <a:pPr lvl="1"/>
            <a:r>
              <a:rPr lang="en-US" sz="2600" dirty="0" smtClean="0"/>
              <a:t>75 % of most animal rations.</a:t>
            </a:r>
          </a:p>
          <a:p>
            <a:pPr lvl="2"/>
            <a:r>
              <a:rPr lang="en-US" sz="2400" dirty="0" smtClean="0"/>
              <a:t>Corn or other cereal grains</a:t>
            </a:r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Animal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Minerals</a:t>
            </a:r>
          </a:p>
          <a:p>
            <a:pPr lvl="1"/>
            <a:r>
              <a:rPr lang="en-US" sz="2600" dirty="0" smtClean="0"/>
              <a:t>Calcium is one of the major minerals</a:t>
            </a:r>
          </a:p>
          <a:p>
            <a:pPr lvl="2"/>
            <a:r>
              <a:rPr lang="en-US" sz="2400" dirty="0" smtClean="0"/>
              <a:t>Ground limestone</a:t>
            </a:r>
          </a:p>
          <a:p>
            <a:pPr lvl="2"/>
            <a:r>
              <a:rPr lang="en-US" sz="2400" dirty="0" smtClean="0"/>
              <a:t>Needed for eggshell development</a:t>
            </a:r>
          </a:p>
          <a:p>
            <a:pPr lvl="1"/>
            <a:r>
              <a:rPr lang="en-US" sz="2600" dirty="0" smtClean="0"/>
              <a:t>Supplied by mineral supplements</a:t>
            </a:r>
          </a:p>
          <a:p>
            <a:pPr lvl="1"/>
            <a:r>
              <a:rPr lang="en-US" sz="2600" dirty="0" smtClean="0"/>
              <a:t>Primary aid in the development of bones and teeth.</a:t>
            </a:r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Animal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Vitamins</a:t>
            </a:r>
          </a:p>
          <a:p>
            <a:pPr lvl="1"/>
            <a:r>
              <a:rPr lang="en-US" sz="2600" dirty="0" smtClean="0"/>
              <a:t>needed in minute quantities</a:t>
            </a:r>
          </a:p>
          <a:p>
            <a:pPr lvl="1"/>
            <a:r>
              <a:rPr lang="en-US" sz="2600" dirty="0" smtClean="0"/>
              <a:t>help all body functions</a:t>
            </a:r>
          </a:p>
          <a:p>
            <a:pPr lvl="1"/>
            <a:r>
              <a:rPr lang="en-US" sz="2600" dirty="0" smtClean="0"/>
              <a:t>help prevent many livestock diseases</a:t>
            </a:r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Animal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Fats</a:t>
            </a:r>
          </a:p>
          <a:p>
            <a:pPr lvl="1"/>
            <a:r>
              <a:rPr lang="en-US" sz="2600" dirty="0" smtClean="0"/>
              <a:t>amounts of fat are required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Classes of Feeds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Concentrates</a:t>
            </a:r>
          </a:p>
          <a:p>
            <a:pPr lvl="1"/>
            <a:r>
              <a:rPr lang="en-US" sz="2600" dirty="0" smtClean="0"/>
              <a:t>low in fiber and high in nutrients</a:t>
            </a:r>
          </a:p>
          <a:p>
            <a:pPr lvl="2"/>
            <a:r>
              <a:rPr lang="en-US" sz="2400" dirty="0" smtClean="0"/>
              <a:t>Cereal grains</a:t>
            </a:r>
          </a:p>
          <a:p>
            <a:pPr lvl="3"/>
            <a:r>
              <a:rPr lang="en-US" sz="2200" dirty="0" smtClean="0"/>
              <a:t>corn, wheat, oats, barley, rye and </a:t>
            </a:r>
            <a:r>
              <a:rPr lang="en-US" sz="2200" dirty="0" err="1" smtClean="0"/>
              <a:t>milo</a:t>
            </a:r>
            <a:endParaRPr lang="en-US" sz="2200" dirty="0" smtClean="0"/>
          </a:p>
          <a:p>
            <a:pPr lvl="2"/>
            <a:r>
              <a:rPr lang="en-US" sz="2400" dirty="0" smtClean="0"/>
              <a:t>Other sources </a:t>
            </a:r>
          </a:p>
          <a:p>
            <a:pPr lvl="3"/>
            <a:r>
              <a:rPr lang="en-US" sz="2200" dirty="0" smtClean="0"/>
              <a:t>by-products of grain and animals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Classes of Feeds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Roughages</a:t>
            </a:r>
          </a:p>
          <a:p>
            <a:pPr lvl="1"/>
            <a:r>
              <a:rPr lang="en-US" sz="2600" dirty="0" smtClean="0"/>
              <a:t>High in fiber </a:t>
            </a:r>
          </a:p>
          <a:p>
            <a:pPr lvl="2"/>
            <a:r>
              <a:rPr lang="en-US" sz="2400" dirty="0" smtClean="0"/>
              <a:t>Dry roughage is hay</a:t>
            </a:r>
          </a:p>
          <a:p>
            <a:pPr lvl="3"/>
            <a:r>
              <a:rPr lang="en-US" sz="2200" dirty="0" smtClean="0"/>
              <a:t>Bermuda, fescue, and alfalfa</a:t>
            </a:r>
          </a:p>
          <a:p>
            <a:pPr lvl="2"/>
            <a:r>
              <a:rPr lang="en-US" sz="2400" dirty="0" smtClean="0"/>
              <a:t>Green roughage includes the pasture grasses</a:t>
            </a:r>
          </a:p>
          <a:p>
            <a:pPr lvl="3"/>
            <a:r>
              <a:rPr lang="en-US" sz="2200" dirty="0" smtClean="0"/>
              <a:t>Bermuda, fescue, Kentucky bluegrass.</a:t>
            </a:r>
          </a:p>
          <a:p>
            <a:pPr lvl="1"/>
            <a:r>
              <a:rPr lang="en-US" sz="2600" dirty="0" smtClean="0"/>
              <a:t>Silage</a:t>
            </a:r>
          </a:p>
          <a:p>
            <a:pPr lvl="2"/>
            <a:r>
              <a:rPr lang="en-US" sz="2400" dirty="0" smtClean="0"/>
              <a:t>Roughage </a:t>
            </a:r>
          </a:p>
          <a:p>
            <a:pPr lvl="2"/>
            <a:r>
              <a:rPr lang="en-US" sz="2400" dirty="0" smtClean="0"/>
              <a:t>Storage and fermentation of green crops</a:t>
            </a:r>
          </a:p>
          <a:p>
            <a:pPr lvl="3"/>
            <a:r>
              <a:rPr lang="en-US" sz="2200" dirty="0" smtClean="0"/>
              <a:t>corn silage</a:t>
            </a:r>
            <a:r>
              <a:rPr lang="en-US" sz="2800" dirty="0" smtClean="0"/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4.04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tools and their safety practices related to the animal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342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animal science careers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/>
            <a:r>
              <a:rPr lang="en-US" sz="2400" dirty="0" smtClean="0"/>
              <a:t>Farm/Herd Manager – manages the daily operation of a livestock farm.</a:t>
            </a:r>
          </a:p>
          <a:p>
            <a:pPr marL="571500" indent="-457200"/>
            <a:r>
              <a:rPr lang="en-US" sz="2400" dirty="0" smtClean="0"/>
              <a:t>Horse Breeder/Trainer – breeders are in charge of the record keeping and scheduling involved with being a breeder.</a:t>
            </a:r>
          </a:p>
          <a:p>
            <a:pPr marL="571500" indent="-457200"/>
            <a:r>
              <a:rPr lang="en-US" sz="2400" dirty="0" err="1" smtClean="0"/>
              <a:t>Farrier</a:t>
            </a:r>
            <a:r>
              <a:rPr lang="en-US" sz="2400" dirty="0" smtClean="0"/>
              <a:t> –a person who shoes horses.</a:t>
            </a:r>
          </a:p>
          <a:p>
            <a:pPr marL="571500" indent="-457200"/>
            <a:r>
              <a:rPr lang="en-US" sz="2400" dirty="0" smtClean="0"/>
              <a:t>Veterinary Technician– assists the veterinarian in caring for animals.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tools for use in Animal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Castrator</a:t>
            </a:r>
          </a:p>
          <a:p>
            <a:pPr lvl="1"/>
            <a:r>
              <a:rPr lang="en-US" sz="2600" dirty="0" smtClean="0"/>
              <a:t>tool for sterilizing small animals</a:t>
            </a:r>
          </a:p>
          <a:p>
            <a:pPr lvl="2"/>
            <a:r>
              <a:rPr lang="en-US" sz="2400" dirty="0" smtClean="0"/>
              <a:t>Elastrator</a:t>
            </a:r>
          </a:p>
          <a:p>
            <a:pPr lvl="2"/>
            <a:r>
              <a:rPr lang="en-US" sz="2400" dirty="0" smtClean="0"/>
              <a:t>Scalpel</a:t>
            </a:r>
          </a:p>
        </p:txBody>
      </p:sp>
      <p:pic>
        <p:nvPicPr>
          <p:cNvPr id="6148" name="Picture 4" descr="http://www.sheep101.info/201/Images/elast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4978976" cy="3067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tools for use in Animal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Dehorner </a:t>
            </a:r>
          </a:p>
          <a:p>
            <a:pPr lvl="1"/>
            <a:r>
              <a:rPr lang="en-US" sz="2600" dirty="0" smtClean="0"/>
              <a:t>removing horns from cattle</a:t>
            </a:r>
          </a:p>
          <a:p>
            <a:pPr lvl="2"/>
            <a:r>
              <a:rPr lang="en-US" sz="2400" dirty="0" smtClean="0"/>
              <a:t>Electric</a:t>
            </a:r>
          </a:p>
          <a:p>
            <a:pPr lvl="2"/>
            <a:r>
              <a:rPr lang="en-US" sz="2400" dirty="0" smtClean="0"/>
              <a:t>Chemical paste</a:t>
            </a:r>
          </a:p>
        </p:txBody>
      </p:sp>
      <p:pic>
        <p:nvPicPr>
          <p:cNvPr id="5122" name="Picture 2" descr="http://www.premier1supplies.com/img/product/medium/2328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90800"/>
            <a:ext cx="4057650" cy="4057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tools for use in Animal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Ear tagger</a:t>
            </a:r>
          </a:p>
          <a:p>
            <a:pPr lvl="1"/>
            <a:r>
              <a:rPr lang="en-US" sz="2600" dirty="0" smtClean="0"/>
              <a:t>Labels individual animal for identification</a:t>
            </a:r>
          </a:p>
        </p:txBody>
      </p:sp>
      <p:pic>
        <p:nvPicPr>
          <p:cNvPr id="4098" name="Picture 2" descr="http://www.cckoutfitters.com/i/UNIVERSAL-TOTAL-TAG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4114800" cy="2705100"/>
          </a:xfrm>
          <a:prstGeom prst="rect">
            <a:avLst/>
          </a:prstGeom>
          <a:noFill/>
        </p:spPr>
      </p:pic>
      <p:pic>
        <p:nvPicPr>
          <p:cNvPr id="4100" name="Picture 4" descr="http://www.northstarcooperative.com/images/EarTagsAtAn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429000"/>
            <a:ext cx="2066925" cy="1895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tools for use in Animal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Fence pliers</a:t>
            </a:r>
          </a:p>
          <a:p>
            <a:pPr lvl="1"/>
            <a:r>
              <a:rPr lang="en-US" sz="2600" dirty="0" smtClean="0"/>
              <a:t>Building and repair of wire fences</a:t>
            </a:r>
          </a:p>
        </p:txBody>
      </p:sp>
      <p:pic>
        <p:nvPicPr>
          <p:cNvPr id="3074" name="Picture 2" descr="http://www.southernstates.com/catalog/images/Product/large/0700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743200"/>
            <a:ext cx="3809999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tools for use in Animal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Fence staple</a:t>
            </a:r>
          </a:p>
          <a:p>
            <a:pPr lvl="1"/>
            <a:r>
              <a:rPr lang="en-US" sz="2600" dirty="0" smtClean="0"/>
              <a:t>For nailing up fencing</a:t>
            </a:r>
          </a:p>
        </p:txBody>
      </p:sp>
      <p:pic>
        <p:nvPicPr>
          <p:cNvPr id="2050" name="Picture 2" descr="http://www.wirefencetrade.com/images/fencestapl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952" y="3048000"/>
            <a:ext cx="4762498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tools for use in Animal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Implant gun</a:t>
            </a:r>
          </a:p>
          <a:p>
            <a:pPr lvl="1"/>
            <a:r>
              <a:rPr lang="en-US" sz="2600" dirty="0" smtClean="0"/>
              <a:t>Injects growth hormones in animals</a:t>
            </a:r>
            <a:endParaRPr lang="en-US" sz="2600" dirty="0"/>
          </a:p>
        </p:txBody>
      </p:sp>
      <p:pic>
        <p:nvPicPr>
          <p:cNvPr id="1026" name="Picture 2" descr="https://gweb07.webstorepackage.com/stearns/virtualweb/images/15080435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2628900"/>
            <a:ext cx="4076700" cy="407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tools for use in Animal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Candler</a:t>
            </a:r>
          </a:p>
          <a:p>
            <a:pPr lvl="1"/>
            <a:r>
              <a:rPr lang="en-US" sz="2600" dirty="0" smtClean="0"/>
              <a:t>used in poultry industry to examine eggs</a:t>
            </a:r>
          </a:p>
        </p:txBody>
      </p:sp>
      <p:pic>
        <p:nvPicPr>
          <p:cNvPr id="67586" name="Picture 2" descr="http://shilala.homestead.com/files/egg3f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0"/>
            <a:ext cx="4190998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tools for use in Animal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Insemination rods and straws</a:t>
            </a:r>
          </a:p>
          <a:p>
            <a:pPr lvl="1"/>
            <a:r>
              <a:rPr lang="en-US" sz="2600" dirty="0" smtClean="0"/>
              <a:t>used in artificial insemination to insert semen into female</a:t>
            </a:r>
          </a:p>
        </p:txBody>
      </p:sp>
      <p:pic>
        <p:nvPicPr>
          <p:cNvPr id="66562" name="Picture 2" descr="http://www.thebeefsite.com/articles/contents/06-10UOklAI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084" y="3048000"/>
            <a:ext cx="5773341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tools for use in Animal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Microscope</a:t>
            </a:r>
          </a:p>
          <a:p>
            <a:pPr lvl="1"/>
            <a:r>
              <a:rPr lang="en-US" sz="2600" dirty="0" smtClean="0"/>
              <a:t>used to examine sperm for artificial insemination</a:t>
            </a:r>
          </a:p>
        </p:txBody>
      </p:sp>
      <p:pic>
        <p:nvPicPr>
          <p:cNvPr id="65538" name="Picture 2" descr="http://www.microscope-microscope.org/basic/microscope-images/138-microscopes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14600"/>
            <a:ext cx="2438400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tools for use in Animal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Liquid nitrogen tank</a:t>
            </a:r>
          </a:p>
          <a:p>
            <a:pPr lvl="1"/>
            <a:r>
              <a:rPr lang="en-US" sz="2600" dirty="0" smtClean="0"/>
              <a:t>used to store semen</a:t>
            </a:r>
          </a:p>
        </p:txBody>
      </p:sp>
      <p:pic>
        <p:nvPicPr>
          <p:cNvPr id="64514" name="Picture 2" descr="http://livestockconcepts.com/5625-8108-large/-liquid-nitrogen-storage-tank-mve-millennium-xc-20-20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4457700" cy="445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animal science careers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/>
            <a:r>
              <a:rPr lang="en-US" sz="2400" dirty="0" smtClean="0"/>
              <a:t>Butcher - a person who slaughters animals or dresses meat.       </a:t>
            </a:r>
          </a:p>
          <a:p>
            <a:pPr marL="571500" indent="-457200"/>
            <a:r>
              <a:rPr lang="en-US" sz="2400" dirty="0" smtClean="0"/>
              <a:t>Meat Inspector – a trained individual employed by regulatory authorities to inspect all meats as they pass through a slaughter facility or packing plant. </a:t>
            </a:r>
          </a:p>
          <a:p>
            <a:pPr marL="571500" indent="-457200"/>
            <a:r>
              <a:rPr lang="en-US" sz="2400" dirty="0" smtClean="0"/>
              <a:t>Artificial breeding Technician – a person certified to artificially breed livestock.</a:t>
            </a:r>
          </a:p>
          <a:p>
            <a:pPr marL="571500" indent="-457200"/>
            <a:r>
              <a:rPr lang="en-US" sz="2400" dirty="0" smtClean="0"/>
              <a:t>Sales representative, Animal Health Products – a person who sells animal health products to veterinarians and stores that sell these products.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tools for use in Animal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Rectal thermometer</a:t>
            </a:r>
          </a:p>
          <a:p>
            <a:pPr lvl="1"/>
            <a:r>
              <a:rPr lang="en-US" sz="2600" dirty="0" smtClean="0"/>
              <a:t>used to measure temperature of animals</a:t>
            </a:r>
          </a:p>
        </p:txBody>
      </p:sp>
      <p:pic>
        <p:nvPicPr>
          <p:cNvPr id="63490" name="Picture 2" descr="http://www.coburn.com/coburn/productimages/32-679F.jpg?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77501"/>
            <a:ext cx="4114800" cy="3523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tools for use in Animal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Syringe and needles</a:t>
            </a:r>
          </a:p>
          <a:p>
            <a:pPr lvl="1"/>
            <a:r>
              <a:rPr lang="en-US" sz="2600" dirty="0" smtClean="0"/>
              <a:t>used to inject medicines and vaccines into animals</a:t>
            </a:r>
            <a:endParaRPr lang="en-US" sz="2600" dirty="0"/>
          </a:p>
        </p:txBody>
      </p:sp>
      <p:sp>
        <p:nvSpPr>
          <p:cNvPr id="62466" name="AutoShape 2" descr="data:image/jpeg;base64,/9j/4AAQSkZJRgABAQAAAQABAAD/2wCEAAkGBhQSEBUUEhQUFRUVFBUXGBQVFBQVFBUUFBQVFBQUFBcXHCYeFxwjGRQUHy8gIycpLCwsFR4xNTAqNSYrLCkBCQoKDgwOFw8PFykcHBwsKSksKSkpLCwpLCwpKSkpLCwpKSkpKSkpKSkpLCwpKSkpKSkpKSkpKSksKSkpLCksLP/AABEIAKwBJAMBIgACEQEDEQH/xAAbAAACAwEBAQAAAAAAAAAAAAABAgADBAUGB//EADwQAAIBAgMFBgMFBwQDAAAAAAECAAMRBBIhBTFBUWETIjJxgZEGofBCUrHB4RQjM2Jy0fEVU4KSB0Nj/8QAGAEBAQEBAQAAAAAAAAAAAAAAAAECAwT/xAAfEQEBAQACAgMBAQAAAAAAAAAAARECEgMhEzFBYVH/2gAMAwEAAhEDEQA/APrCtCVHOIxMK2/zPA9S3MJW7G8OXkYyqBKisN5x8xkFh+kmvWRUAjRAp4ybjAeS0gkzyoIhtBHECsrrJaWSEwKisg0/SPJu6QFKeYhAAhs31pIKPMQFDX3C8mQ9BLAgG6KN+6AopRskcAwGUKZAIwMBMBSsFo8BWQLaVn8ZVXrN9k7ukup1RlubEgXNpcNDs90tmejVudZpdbS9cmppFHL24RwIsl+EigTzhhZYuW0ImshOsJlZOsB5JVeSQOV6+0gsDuv1uPzloEIQRi6qNXl8hIKN95l14YwIEAk8o8UwFMXLLLSFIFbCLlMtyxSsiirRgYAIRKggaxrQCQiVBywiVINZaJBMsghLfWsXPKGtAVkzSqpilXxMB5m0CwiIxmQ7TQnuZnP8ilv0g7Ws3hpW/rYD5C5mpw5X8TtI0l4C8o/0+sfFUVB/Kv5sfylOEwmHqu1P9oFZ1F2QVgSBe1yiEWF9Jv4r+p3i6pj0TxMo9ReV/wCphtKaVH6qhA9zpOrh9lUk8KKOoAv775qCzU8UZ7159EqG10ydCQT8t0K4Rr6aXHl3TvvOzUpXJ04j5SnG0gfaXImuZ2JV7GdEapflM2JQ5r2NiBNGCa9xzEz+41/SfWsW8hbTfEV7Tg2uvEveJ2gkBlU9opkDSEwFLDrJDp9GSQWgxxEzWkDSh7wiV2kk0NeEmJeEH60gG8BeQrAD0kEDw5OskBqCA9ooEzV9p018TqPUfgJnG2M3gSo/9KkD3aay38NdIvaAuZhVcQ+6miDm7XPsolq7Hqt465HSmoX5m5mp4+VZ7xpNQDebecy1Nr0wbZwTyW7H5QVdjUl3jO2n8VmYb9flfhObhfiUVSy4ShVfs2yP3Ewyh8pJQ9uQw0KnRT850nin7WbzdMY928FFz1ayD56/KOKOIb/bQdAXPubCa8GHFFM18+UZrsGOa2oLKoDa8QBOLt3Yb13pNnVQhcNTqrno1BVCqQUzL3xbunW2Y6TXTjPxnta3HAAuEes2ZlLBMwUlVKhiFGtgWW+v2hDU2dTTRVUNp3ioc7xfxHl1nA2LsalTq9uzVqX7PXqUVoiq1SgvastNGAcFkDq9M5QQoO4aTvY3aqKKhK3NKrSptc20qml3x0Aq3/4mb+vpHn8L8WvWAdaGZQxVqNKvbE02s/cei6qHbKMxVXv3dL2ue98MV6j4GialN6dTIAyOGDXUlcxDEkA2zam+s53xBj1VKjMgJwuIoOh18LBAz35gVKo65bSzaO0HAxIBb93VoVE5hP3ZZeoJp1P+0mmU22/h5cQ9JqrrlQsppuA9OoKoVbFbjK4IGVhqLnnMWycLh6Lo9VlpHB9rhaSdooQIcpDXbvs5p5LgkjjbW81Y2jULYkIp1qYeqnAFkyXAO7/0j3mLEbJaq+OVD3nNBlJNu/2QB1INrimoOhvexBEz2ka6vS7K2wuIDmn4UqFM2tmsqtmXdp3rek3NUHEzk7LwRpoQ1tTewYEDQfdRB7CamcCS+XCcNXVMYo3XlNaoba/X1eYqmKBa1x5XvKziLke35zn8mt9cPiMS1gMxty3TTgH19JxcZilFVVvqRe3qf7Tp4J7G8z29meiYiqQxHWJ2slUXJPMxAs1ReHjCpKlWWKkyqxWkJgXlD2UglzJHydDJIqZOZhyiEmAEwGtpzkkv9aRDUECy8meZMRX7psbH5zEtQEAkMTxBIOv42mpNS3G7E7SRBcm9uA3meaxnx72dYUzTVFZCyVGc5Wy6MpAXRhppOhi8SFF8iqCPO3MgNe/lbhPm/wATYV6mEL+I0KtyQNAr3RjpuHdQ+s6ThP1i8q9VjvjNmVgtZQbG2VTvtz3/AITzPwr8X/vezxD1q2vcudSrbrjU3vpv/CZMD/48x9ZQxp5ARe9R1UW+9vJt6S+n8EUaFWk+I2hh0uA4yXY2FiNeF73GnAzvOMjn2tfRBtMAqKOFIuVzOaZqMgdLoxUML98OrWbu5b/aE6+z8Riu1cVUpCkKa5GpuSWqZmzd0gFQVK6G9ip1N5yMJjqArYWpTdylSnVTKb5b5RWViNAGHZuPUidBduseyO69epSqADgO2VCOXeSmf+UzrWG2rgcVWan2WIaggYdoqomZkN7lKjKxVt3C0r+GOyFNaxNYVKpNMivXqVnzozg0xmOUaox7oF5WMS7Bd5anjDqd/ZuxAB6CnXH/AFEz4HDOe2QHWnjlqi/DMKFZvk9T3k7RetdzEbQp6HU/vxRPDK7EKL9Llf8AsJyNs4xBapkAbD42kLjeRUFOkXJ4/u643/dmh9lXFQFtHq06o6Mgo6+ppD3lW1dldpRrKnjqZTcnTMmTKb2/kXnumPkkXo019oVbVbfZr0yjNYKaNqRqgnd/uj2nOx2PW9ZDVANStRdFUF6itTFLuhF1JLUuG7Mb2j7T2ElaqHqEWAAAIBHicnQ6C4e27gOUXB7Hw9IJqz9kWKZ2ByM5zORYXuza635bpi+X+tTgw/6rh27V87MmKPaBiQtN3wy00yow1U3VBdhqQbbtbtn7SqVyG/Z3QVHIqXQs4CKezzi/2vvWsotzvOrhVpUxalTpoP5UHC1uHQe0uq4kn73tYTF8sa6Mj7Lephq1Kq4zOayqzZSAjMeyuFA+zl05zrF1BJ0ueQ16XPqfec9anT3aXrfgAOtrzHyNdV/bDlGGbgtvYStA9vF7afhGyHiT85nsYcUm4soiVqK2PeJPIfpGCaQgSdjHCGBZXzgd4Hfz/lPQzalQNrYqRwOlvI8Z0ikrIAGszti/bz+P2cKjZr6i1j5bp08BTOWxNyOPOGoAeMoWtkYHly5cZJyu6tnpuOFMP7P6TStXMOh/CQr1no7OWM/Y/wCdI60paWFopPKNCqsOWKCePykJ5n5xqifX5SQCqOfykjTEA+rxxKy8KuYC1NJgxFTlOky3mKvgmvpAximzfaA87A36Enz4S+kEUnOzG+tl1HI7xblHTCsLndz05TK+UkZTfeL3vNTkmLMbjU7M5KIYjdnO699Tv4/jPF4raLvQxFNQqE0nFlXeAuYg360yPWeoxC87AEEX38P7gTy2KoBC7BsxyNccNVYbvWbnNm8Xg/27EVFTtK1RgEyAFmsEAAC793dEyVsAAATwPy1tPabJ+HafYoamctluVUHQ3OhPlNFf4eWpZEpFBmBzM2tgdQB1mr5WejtfDOHthcNYXKVUfdqFJcP7B2nq6dvsodWz6/e01F924THgcKwUAZVAGgUaCdBcIPtEnzP5TzXyV2nGFfFW3si+tzKe2ALEBiWsSQLXIUKCT5AD0mtcOgOgEPZ3nO863JGbO5FwoHVjcxezc+Jj6D85rRPoiWM3OZ21XNGzAfESfMmaaeCUbgPlJiKlt0xLjmzAAanST2OiSFhrd0ai1/l6xcOgJLt4U+ZmWri2dr8/q09F8ckc5y2tiDThLVqCc2vWyAHrb84+GxGbdxnLrjWt3awZ+UmHTM1huG8yVqdybf2vOnx3GeyGp1k7a0elgr/agbAr9o6ctJnqbFTYiZ61W+/8ZtFKnY8hxsfxmKrg9e7YgyXjVlIlEspI4Shm4ETr4WjlXfqYtfAqTfdz3R1NTBDuDh6S1mI+jDSFhYDSRkP0JvGS2B32HrIzWigC/PpeWCmP0lFIUkam3peFaA6+ss7PlJltGGgKQkkMMuBLw2llhBlkwRVlqSu8IMoz4rHKwygGYxh01OoJ+jGr4FgCb/4mXtLcbzndajTUwi79+nGYmwdO/hGvTW8szsTuv7xGVjplP1ymVQ0F5SAKDuj09nvyM0U9ltxsPOX2notNzLDUl1PZvNvYS9NmLzMdTsxivENf18hOpT2eg4XlvZAbgPaXondxcrtuHyMvFBzznWAHlKqzaS9E7OPVwjniPeVUaAUkX7zXAP42m8vec5sVbOUszgWA+7c2Zr8bTr4+EtOXJrCaBQTkXUnnw/SaRRzbhYATnYamQQtwe7ckAAM4sLkCa6m0ggyj8tY53EiV8OCNLHr+krC5FuSOQHUynCMwLFtAToPzgqYshr5RZLHU6a8I4TTl6b6L5UCrvbVjeK2+UUMWGvoQ28jlvsPlNhGVSxsTbQHlLz/pFVTaGQ2+rwVcVmW/1eZEZKveAsL2IPAzRhwAbnwpr5k7h9cpOM1b6Xt3EC/aOp6chEoVOWn1vlebMbneZdTo21jkRpzdYcw6fjMoY/VpYjaTAuNQSs1id0AS8a3prAC7/wBZM9oQdYzGAAYC+thEC/VoO1FtYFnaCSU5fL3kjVxotBm6QiQtKgkwEyESE9IBvAtJeQhgyyB7CKWgymBW8oFlvrjAEEYN5QgyoAtwguY0mWMEzwhpMsggEQVG0hEz4vEBRCY4u2ceKaFhmAuASouyj7TAcTYTBhMaK1YMSRSVV7MC57jWIzHm1rm/L3FUDE1CW/gUmsf/AK1hqE/pXeethwM2YXC5z3BoOAl79ZkXNurFa5IGnlyJm3C7Ft3jqeA5CW4LBa3YWtw5zfVfu6TH37q2/kcmuAiknh9bvrfOUtiwQrZgVZkzAklgWUPyNhe3SHb+MqoqtTyk5rZGuc7b9LcQATfcLXPATPsnDmm7NmuXN7P3m1NyzH72tvTrO3HlOPFmy2ujhtCXItcA263vFqVqlViAbDifymrD4PMbA9fITo1sEqrYcJzt7NfTjigKa6cd56+UrauRZL3sMz6ceXtpKfiHaBpKCLgWuTpzIA6Xt8otCvmTtFuFbL4hY63up018xoQRO3HJxYvuutgDmAJ0uLn+0txWNAIKHXiOBnNRzYKo+uU6eGwAUXNi3P8AtOHK621Wv6xRTtDlhYyBWMHrCB9XjLKqsjjGLQO4H+JmNSS+hYzGAU4FfWxkvr+cBmFuMknadZIF5ktDIJpBBgvJeS8CQgxS0FpA7PAusXLLQsABfoQXI6/jGyweconaiEVBFydTK2Q/Qk0aAZFlYjSiVawAnmtqYp6tQUaRs7gkvvFKkNGqnrwUcW6KZq25tbIulybgBV8Tu2iovUnT3O4GY9nYIgMlwajkNXqLuFtFpIfuqNB6neZfr2jbg8IrKtKkMtCkLAfeI3knjfUk8bzsUKIUWUWEro0QoAXQDdLgOciiX9ZixuJtxA4kk2AA1JPIACaqlQKCTaefxNftHItcAi4+/U0ZaXkvdd/+K85cQ7ZmIaxzMtlQjvJS0IJ5M3iPko4Tfg9kjLd/F+EuwODyi7G7tqW/LyE1mZs26pKFEKLD34yvGA2368pYh0nKx1dnYU0Ni17sN6Ux4389bDqwlkHAxNA1HqMP4feTgQ7bmI01AOgPQzaAWPH1N50E2eH8HcpgAKN/dUW09pvGFUADKNONvnM22rMV7NwgVcx38OgmrPc6QDzjFYwIRGEjRbwCyxO0+rRi8QwBl1jClBnkD84DZIhX6tGBhBgU+3zkjnX/ADJILiIAIYATNoMGaNfhJaQCS8IgZrQCDCN8iteNaUG8BMAEhW8CASAGG0msCC0xbRxuRdN/U2HqeA36y7EVAoufnPJ7SrmvVNK11BGca946FaH4M/Sy8WlgOEJq1BUFySCKIIIyo2jYhhwLDRRvC9WM9LgcEKa2HqTxPODZuAyC7eM6k/l5TYxkvv2AzfV4wN4loQ3MSDh7d22A4pIb1bXC2uBrYO45DU24kWm3ZGy+zUFvFbib2ubm54sSSSeJJmTY/wAPClVqVqhD1ajXvrYAXygX5DSdstNWoe8hi5hCRIrLj64UWvbiTyA3mc+hhyxOlgbZ+YA8NL0uS3UmJXwVV8Ve9qYXQDcWJvnb+mwsOZvwnapUgqgAboFYAEstFdPOQ+ciozQloBA0ANpFtGLRCZAM8EjEQac5FAtIDCFktAZTGBlQMZX0lQ7CCV362hgabw3iAxgZpBEJiwAwHkkEl4BtJmkvJaAbyCVk2jgwDeQiKGnK+JdtLh6YvclzlAXxHmBE9jB8RbXK2Wn42vk0uAQbNUYcVW+7ixA4Ga/h7YopICb5td+p1NyzHixOpPWZdg7KLucRWAzNbKvBVXwqOgv6kk8Z6WW/4gExDHIiBZlUMBEa0hgACGIxisxkVYTEzExQYfaNDkmFWiZoCYFuaQi8qvDeVD2iE6wAwnpIoMsVhGtDaBQRaMw84xWDdIqsNzjtpCwBgGmhgC2sFobwE3gKV+rQwgwwLxCYqmPaaZLraNeIW1jmBAbRrRTCDKDDeSAwAwi034GNaV1RYEyKuvOLjdj9tild/wCHTUZRzY6k/hOxT3SEyoKmEwSQJDaKYQIEJisYwEVjIFgJjXkIkVXeQxiIDvkUpMgjESGAt4C3nHyxIBDRs0W0LQCsYxBIxlQW6RCukYGV31gALHBhBgJkVLRSJDH4QisGSG8kK//Z"/>
          <p:cNvSpPr>
            <a:spLocks noChangeAspect="1" noChangeArrowheads="1"/>
          </p:cNvSpPr>
          <p:nvPr/>
        </p:nvSpPr>
        <p:spPr bwMode="auto">
          <a:xfrm>
            <a:off x="0" y="-796925"/>
            <a:ext cx="2781300" cy="163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AutoShape 4" descr="data:image/jpeg;base64,/9j/4AAQSkZJRgABAQAAAQABAAD/2wCEAAkGBhQSEBUUEhQUFRUVFBUXGBQVFBQVFBUUFBQVFBQUFBcXHCYeFxwjGRQUHy8gIycpLCwsFR4xNTAqNSYrLCkBCQoKDgwOFw8PFykcHBwsKSksKSkpLCwpLCwpKSkpLCwpKSkpKSkpKSkpLCwpKSkpKSkpKSkpKSksKSkpLCksLP/AABEIAKwBJAMBIgACEQEDEQH/xAAbAAACAwEBAQAAAAAAAAAAAAABAgADBAUGB//EADwQAAIBAgMFBgMFBwQDAAAAAAECAAMRBBIhBTFBUWETIjJxgZEGofBCUrHB4RQjM2Jy0fEVU4KSB0Nj/8QAGAEBAQEBAQAAAAAAAAAAAAAAAAECAwT/xAAfEQEBAQACAgMBAQAAAAAAAAAAARECEgMhEzFBYVH/2gAMAwEAAhEDEQA/APrCtCVHOIxMK2/zPA9S3MJW7G8OXkYyqBKisN5x8xkFh+kmvWRUAjRAp4ybjAeS0gkzyoIhtBHECsrrJaWSEwKisg0/SPJu6QFKeYhAAhs31pIKPMQFDX3C8mQ9BLAgG6KN+6AopRskcAwGUKZAIwMBMBSsFo8BWQLaVn8ZVXrN9k7ukup1RlubEgXNpcNDs90tmejVudZpdbS9cmppFHL24RwIsl+EigTzhhZYuW0ImshOsJlZOsB5JVeSQOV6+0gsDuv1uPzloEIQRi6qNXl8hIKN95l14YwIEAk8o8UwFMXLLLSFIFbCLlMtyxSsiirRgYAIRKggaxrQCQiVBywiVINZaJBMsghLfWsXPKGtAVkzSqpilXxMB5m0CwiIxmQ7TQnuZnP8ilv0g7Ws3hpW/rYD5C5mpw5X8TtI0l4C8o/0+sfFUVB/Kv5sfylOEwmHqu1P9oFZ1F2QVgSBe1yiEWF9Jv4r+p3i6pj0TxMo9ReV/wCphtKaVH6qhA9zpOrh9lUk8KKOoAv775qCzU8UZ7159EqG10ydCQT8t0K4Rr6aXHl3TvvOzUpXJ04j5SnG0gfaXImuZ2JV7GdEapflM2JQ5r2NiBNGCa9xzEz+41/SfWsW8hbTfEV7Tg2uvEveJ2gkBlU9opkDSEwFLDrJDp9GSQWgxxEzWkDSh7wiV2kk0NeEmJeEH60gG8BeQrAD0kEDw5OskBqCA9ooEzV9p018TqPUfgJnG2M3gSo/9KkD3aay38NdIvaAuZhVcQ+6miDm7XPsolq7Hqt465HSmoX5m5mp4+VZ7xpNQDebecy1Nr0wbZwTyW7H5QVdjUl3jO2n8VmYb9flfhObhfiUVSy4ShVfs2yP3Ewyh8pJQ9uQw0KnRT850nin7WbzdMY928FFz1ayD56/KOKOIb/bQdAXPubCa8GHFFM18+UZrsGOa2oLKoDa8QBOLt3Yb13pNnVQhcNTqrno1BVCqQUzL3xbunW2Y6TXTjPxnta3HAAuEes2ZlLBMwUlVKhiFGtgWW+v2hDU2dTTRVUNp3ioc7xfxHl1nA2LsalTq9uzVqX7PXqUVoiq1SgvastNGAcFkDq9M5QQoO4aTvY3aqKKhK3NKrSptc20qml3x0Aq3/4mb+vpHn8L8WvWAdaGZQxVqNKvbE02s/cei6qHbKMxVXv3dL2ue98MV6j4GialN6dTIAyOGDXUlcxDEkA2zam+s53xBj1VKjMgJwuIoOh18LBAz35gVKo65bSzaO0HAxIBb93VoVE5hP3ZZeoJp1P+0mmU22/h5cQ9JqrrlQsppuA9OoKoVbFbjK4IGVhqLnnMWycLh6Lo9VlpHB9rhaSdooQIcpDXbvs5p5LgkjjbW81Y2jULYkIp1qYeqnAFkyXAO7/0j3mLEbJaq+OVD3nNBlJNu/2QB1INrimoOhvexBEz2ka6vS7K2wuIDmn4UqFM2tmsqtmXdp3rek3NUHEzk7LwRpoQ1tTewYEDQfdRB7CamcCS+XCcNXVMYo3XlNaoba/X1eYqmKBa1x5XvKziLke35zn8mt9cPiMS1gMxty3TTgH19JxcZilFVVvqRe3qf7Tp4J7G8z29meiYiqQxHWJ2slUXJPMxAs1ReHjCpKlWWKkyqxWkJgXlD2UglzJHydDJIqZOZhyiEmAEwGtpzkkv9aRDUECy8meZMRX7psbH5zEtQEAkMTxBIOv42mpNS3G7E7SRBcm9uA3meaxnx72dYUzTVFZCyVGc5Wy6MpAXRhppOhi8SFF8iqCPO3MgNe/lbhPm/wATYV6mEL+I0KtyQNAr3RjpuHdQ+s6ThP1i8q9VjvjNmVgtZQbG2VTvtz3/AITzPwr8X/vezxD1q2vcudSrbrjU3vpv/CZMD/48x9ZQxp5ARe9R1UW+9vJt6S+n8EUaFWk+I2hh0uA4yXY2FiNeF73GnAzvOMjn2tfRBtMAqKOFIuVzOaZqMgdLoxUML98OrWbu5b/aE6+z8Riu1cVUpCkKa5GpuSWqZmzd0gFQVK6G9ip1N5yMJjqArYWpTdylSnVTKb5b5RWViNAGHZuPUidBduseyO69epSqADgO2VCOXeSmf+UzrWG2rgcVWan2WIaggYdoqomZkN7lKjKxVt3C0r+GOyFNaxNYVKpNMivXqVnzozg0xmOUaox7oF5WMS7Bd5anjDqd/ZuxAB6CnXH/AFEz4HDOe2QHWnjlqi/DMKFZvk9T3k7RetdzEbQp6HU/vxRPDK7EKL9Llf8AsJyNs4xBapkAbD42kLjeRUFOkXJ4/u643/dmh9lXFQFtHq06o6Mgo6+ppD3lW1dldpRrKnjqZTcnTMmTKb2/kXnumPkkXo019oVbVbfZr0yjNYKaNqRqgnd/uj2nOx2PW9ZDVANStRdFUF6itTFLuhF1JLUuG7Mb2j7T2ElaqHqEWAAAIBHicnQ6C4e27gOUXB7Hw9IJqz9kWKZ2ByM5zORYXuza635bpi+X+tTgw/6rh27V87MmKPaBiQtN3wy00yow1U3VBdhqQbbtbtn7SqVyG/Z3QVHIqXQs4CKezzi/2vvWsotzvOrhVpUxalTpoP5UHC1uHQe0uq4kn73tYTF8sa6Mj7Lephq1Kq4zOayqzZSAjMeyuFA+zl05zrF1BJ0ueQ16XPqfec9anT3aXrfgAOtrzHyNdV/bDlGGbgtvYStA9vF7afhGyHiT85nsYcUm4soiVqK2PeJPIfpGCaQgSdjHCGBZXzgd4Hfz/lPQzalQNrYqRwOlvI8Z0ikrIAGszti/bz+P2cKjZr6i1j5bp08BTOWxNyOPOGoAeMoWtkYHly5cZJyu6tnpuOFMP7P6TStXMOh/CQr1no7OWM/Y/wCdI60paWFopPKNCqsOWKCePykJ5n5xqifX5SQCqOfykjTEA+rxxKy8KuYC1NJgxFTlOky3mKvgmvpAximzfaA87A36Enz4S+kEUnOzG+tl1HI7xblHTCsLndz05TK+UkZTfeL3vNTkmLMbjU7M5KIYjdnO699Tv4/jPF4raLvQxFNQqE0nFlXeAuYg360yPWeoxC87AEEX38P7gTy2KoBC7BsxyNccNVYbvWbnNm8Xg/27EVFTtK1RgEyAFmsEAAC793dEyVsAAATwPy1tPabJ+HafYoamctluVUHQ3OhPlNFf4eWpZEpFBmBzM2tgdQB1mr5WejtfDOHthcNYXKVUfdqFJcP7B2nq6dvsodWz6/e01F924THgcKwUAZVAGgUaCdBcIPtEnzP5TzXyV2nGFfFW3si+tzKe2ALEBiWsSQLXIUKCT5AD0mtcOgOgEPZ3nO863JGbO5FwoHVjcxezc+Jj6D85rRPoiWM3OZ21XNGzAfESfMmaaeCUbgPlJiKlt0xLjmzAAanST2OiSFhrd0ai1/l6xcOgJLt4U+ZmWri2dr8/q09F8ckc5y2tiDThLVqCc2vWyAHrb84+GxGbdxnLrjWt3awZ+UmHTM1huG8yVqdybf2vOnx3GeyGp1k7a0elgr/agbAr9o6ctJnqbFTYiZ61W+/8ZtFKnY8hxsfxmKrg9e7YgyXjVlIlEspI4Shm4ETr4WjlXfqYtfAqTfdz3R1NTBDuDh6S1mI+jDSFhYDSRkP0JvGS2B32HrIzWigC/PpeWCmP0lFIUkam3peFaA6+ss7PlJltGGgKQkkMMuBLw2llhBlkwRVlqSu8IMoz4rHKwygGYxh01OoJ+jGr4FgCb/4mXtLcbzndajTUwi79+nGYmwdO/hGvTW8szsTuv7xGVjplP1ymVQ0F5SAKDuj09nvyM0U9ltxsPOX2notNzLDUl1PZvNvYS9NmLzMdTsxivENf18hOpT2eg4XlvZAbgPaXondxcrtuHyMvFBzznWAHlKqzaS9E7OPVwjniPeVUaAUkX7zXAP42m8vec5sVbOUszgWA+7c2Zr8bTr4+EtOXJrCaBQTkXUnnw/SaRRzbhYATnYamQQtwe7ckAAM4sLkCa6m0ggyj8tY53EiV8OCNLHr+krC5FuSOQHUynCMwLFtAToPzgqYshr5RZLHU6a8I4TTl6b6L5UCrvbVjeK2+UUMWGvoQ28jlvsPlNhGVSxsTbQHlLz/pFVTaGQ2+rwVcVmW/1eZEZKveAsL2IPAzRhwAbnwpr5k7h9cpOM1b6Xt3EC/aOp6chEoVOWn1vlebMbneZdTo21jkRpzdYcw6fjMoY/VpYjaTAuNQSs1id0AS8a3prAC7/wBZM9oQdYzGAAYC+thEC/VoO1FtYFnaCSU5fL3kjVxotBm6QiQtKgkwEyESE9IBvAtJeQhgyyB7CKWgymBW8oFlvrjAEEYN5QgyoAtwguY0mWMEzwhpMsggEQVG0hEz4vEBRCY4u2ceKaFhmAuASouyj7TAcTYTBhMaK1YMSRSVV7MC57jWIzHm1rm/L3FUDE1CW/gUmsf/AK1hqE/pXeethwM2YXC5z3BoOAl79ZkXNurFa5IGnlyJm3C7Ft3jqeA5CW4LBa3YWtw5zfVfu6TH37q2/kcmuAiknh9bvrfOUtiwQrZgVZkzAklgWUPyNhe3SHb+MqoqtTyk5rZGuc7b9LcQATfcLXPATPsnDmm7NmuXN7P3m1NyzH72tvTrO3HlOPFmy2ujhtCXItcA263vFqVqlViAbDifymrD4PMbA9fITo1sEqrYcJzt7NfTjigKa6cd56+UrauRZL3sMz6ceXtpKfiHaBpKCLgWuTpzIA6Xt8otCvmTtFuFbL4hY63up018xoQRO3HJxYvuutgDmAJ0uLn+0txWNAIKHXiOBnNRzYKo+uU6eGwAUXNi3P8AtOHK621Wv6xRTtDlhYyBWMHrCB9XjLKqsjjGLQO4H+JmNSS+hYzGAU4FfWxkvr+cBmFuMknadZIF5ktDIJpBBgvJeS8CQgxS0FpA7PAusXLLQsABfoQXI6/jGyweconaiEVBFydTK2Q/Qk0aAZFlYjSiVawAnmtqYp6tQUaRs7gkvvFKkNGqnrwUcW6KZq25tbIulybgBV8Tu2iovUnT3O4GY9nYIgMlwajkNXqLuFtFpIfuqNB6neZfr2jbg8IrKtKkMtCkLAfeI3knjfUk8bzsUKIUWUWEro0QoAXQDdLgOciiX9ZixuJtxA4kk2AA1JPIACaqlQKCTaefxNftHItcAi4+/U0ZaXkvdd/+K85cQ7ZmIaxzMtlQjvJS0IJ5M3iPko4Tfg9kjLd/F+EuwODyi7G7tqW/LyE1mZs26pKFEKLD34yvGA2368pYh0nKx1dnYU0Ni17sN6Ux4389bDqwlkHAxNA1HqMP4feTgQ7bmI01AOgPQzaAWPH1N50E2eH8HcpgAKN/dUW09pvGFUADKNONvnM22rMV7NwgVcx38OgmrPc6QDzjFYwIRGEjRbwCyxO0+rRi8QwBl1jClBnkD84DZIhX6tGBhBgU+3zkjnX/ADJILiIAIYATNoMGaNfhJaQCS8IgZrQCDCN8iteNaUG8BMAEhW8CASAGG0msCC0xbRxuRdN/U2HqeA36y7EVAoufnPJ7SrmvVNK11BGca946FaH4M/Sy8WlgOEJq1BUFySCKIIIyo2jYhhwLDRRvC9WM9LgcEKa2HqTxPODZuAyC7eM6k/l5TYxkvv2AzfV4wN4loQ3MSDh7d22A4pIb1bXC2uBrYO45DU24kWm3ZGy+zUFvFbib2ubm54sSSSeJJmTY/wAPClVqVqhD1ajXvrYAXygX5DSdstNWoe8hi5hCRIrLj64UWvbiTyA3mc+hhyxOlgbZ+YA8NL0uS3UmJXwVV8Ve9qYXQDcWJvnb+mwsOZvwnapUgqgAboFYAEstFdPOQ+ciozQloBA0ANpFtGLRCZAM8EjEQac5FAtIDCFktAZTGBlQMZX0lQ7CCV362hgabw3iAxgZpBEJiwAwHkkEl4BtJmkvJaAbyCVk2jgwDeQiKGnK+JdtLh6YvclzlAXxHmBE9jB8RbXK2Wn42vk0uAQbNUYcVW+7ixA4Ga/h7YopICb5td+p1NyzHixOpPWZdg7KLucRWAzNbKvBVXwqOgv6kk8Z6WW/4gExDHIiBZlUMBEa0hgACGIxisxkVYTEzExQYfaNDkmFWiZoCYFuaQi8qvDeVD2iE6wAwnpIoMsVhGtDaBQRaMw84xWDdIqsNzjtpCwBgGmhgC2sFobwE3gKV+rQwgwwLxCYqmPaaZLraNeIW1jmBAbRrRTCDKDDeSAwAwi034GNaV1RYEyKuvOLjdj9tild/wCHTUZRzY6k/hOxT3SEyoKmEwSQJDaKYQIEJisYwEVjIFgJjXkIkVXeQxiIDvkUpMgjESGAt4C3nHyxIBDRs0W0LQCsYxBIxlQW6RCukYGV31gALHBhBgJkVLRSJDH4QisGSG8kK//Z"/>
          <p:cNvSpPr>
            <a:spLocks noChangeAspect="1" noChangeArrowheads="1"/>
          </p:cNvSpPr>
          <p:nvPr/>
        </p:nvSpPr>
        <p:spPr bwMode="auto">
          <a:xfrm>
            <a:off x="0" y="-796925"/>
            <a:ext cx="2781300" cy="163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70" name="Picture 6" descr="http://www.drsfostersmith.com/images/Categoryimages/normal/p-168-56289P_004-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" y="2819400"/>
            <a:ext cx="6309360" cy="3724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animal science careers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/>
            <a:r>
              <a:rPr lang="en-US" sz="2400" dirty="0" smtClean="0"/>
              <a:t>Poultry Hatchery Manager – a person who manages the daily operation of a hatchery facility.</a:t>
            </a:r>
          </a:p>
          <a:p>
            <a:pPr marL="571500" indent="-457200"/>
            <a:r>
              <a:rPr lang="en-US" sz="2400" dirty="0" smtClean="0"/>
              <a:t>Equine Dentist – specialized dentist who works on horses.</a:t>
            </a:r>
          </a:p>
          <a:p>
            <a:pPr marL="571500" indent="-457200"/>
            <a:r>
              <a:rPr lang="en-US" sz="2400" dirty="0" smtClean="0"/>
              <a:t>Equine Magazine Writer – a person write articles about the horses and the horse industry.</a:t>
            </a:r>
          </a:p>
          <a:p>
            <a:pPr marL="571500" indent="-457200"/>
            <a:r>
              <a:rPr lang="en-US" sz="2400" dirty="0" smtClean="0"/>
              <a:t>Microbiologist – a scientist concerned with the study of plant and animal microorganisms.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60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4.02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biotechnology in the animal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3420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493</TotalTime>
  <Words>1754</Words>
  <Application>Microsoft Office PowerPoint</Application>
  <PresentationFormat>On-screen Show (4:3)</PresentationFormat>
  <Paragraphs>310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Adjacency</vt:lpstr>
      <vt:lpstr>Animal Science</vt:lpstr>
      <vt:lpstr>Objective 4.01</vt:lpstr>
      <vt:lpstr>Major Animal Science Industries:</vt:lpstr>
      <vt:lpstr>Major Animal Science Industries:</vt:lpstr>
      <vt:lpstr>Examples of animal science careers</vt:lpstr>
      <vt:lpstr>Examples of animal science careers</vt:lpstr>
      <vt:lpstr>Examples of animal science careers</vt:lpstr>
      <vt:lpstr>Examples of animal science careers</vt:lpstr>
      <vt:lpstr>Objective 4.02</vt:lpstr>
      <vt:lpstr>Biotechnology in the Animal Science Industry    </vt:lpstr>
      <vt:lpstr>Biotechnology in the Animal Science Industry    </vt:lpstr>
      <vt:lpstr>Biotechnology in the Animal Science Industry    </vt:lpstr>
      <vt:lpstr>Biotechnology in the Animal Science Industry    </vt:lpstr>
      <vt:lpstr>Objective 4.03</vt:lpstr>
      <vt:lpstr>Dairy Industry    </vt:lpstr>
      <vt:lpstr>Beef Industry    </vt:lpstr>
      <vt:lpstr>Beef Industry    </vt:lpstr>
      <vt:lpstr>Beef Industry    </vt:lpstr>
      <vt:lpstr>Swine Industry    </vt:lpstr>
      <vt:lpstr>Swine Industry    </vt:lpstr>
      <vt:lpstr>American Landrace</vt:lpstr>
      <vt:lpstr>Duroc</vt:lpstr>
      <vt:lpstr>Hampshire</vt:lpstr>
      <vt:lpstr>Yorkshire</vt:lpstr>
      <vt:lpstr>Poland China</vt:lpstr>
      <vt:lpstr>Chester White</vt:lpstr>
      <vt:lpstr>Tamworth</vt:lpstr>
      <vt:lpstr>Berkshire</vt:lpstr>
      <vt:lpstr>Spotted Swine</vt:lpstr>
      <vt:lpstr>Poultry  Industry    </vt:lpstr>
      <vt:lpstr>Poultry  Industry    </vt:lpstr>
      <vt:lpstr>Broiler</vt:lpstr>
      <vt:lpstr>White Leghorns</vt:lpstr>
      <vt:lpstr>Barred Rock</vt:lpstr>
      <vt:lpstr>Rhode Island Red</vt:lpstr>
      <vt:lpstr>Equine  Industry    </vt:lpstr>
      <vt:lpstr>Aquaculture  Industry    </vt:lpstr>
      <vt:lpstr>Aquaculture  Industry    </vt:lpstr>
      <vt:lpstr>Aquaculture  Industry    </vt:lpstr>
      <vt:lpstr>Aquaculture  Production Systems</vt:lpstr>
      <vt:lpstr>Slide 41</vt:lpstr>
      <vt:lpstr>Slide 42</vt:lpstr>
      <vt:lpstr>Aquaculture  Production Systems</vt:lpstr>
      <vt:lpstr>Slide 44</vt:lpstr>
      <vt:lpstr>Slide 45</vt:lpstr>
      <vt:lpstr>Aquaculture  Production Systems</vt:lpstr>
      <vt:lpstr>Fish adapted to aquaculture systems:</vt:lpstr>
      <vt:lpstr>Animal Anatomy</vt:lpstr>
      <vt:lpstr>Animal Anatomy</vt:lpstr>
      <vt:lpstr>Animal Anatomy</vt:lpstr>
      <vt:lpstr>Animal Nutrition</vt:lpstr>
      <vt:lpstr>Animal Nutrition</vt:lpstr>
      <vt:lpstr>Animal Nutrition</vt:lpstr>
      <vt:lpstr>Animal Nutrition</vt:lpstr>
      <vt:lpstr>Animal Nutrition</vt:lpstr>
      <vt:lpstr>Animal Nutrition</vt:lpstr>
      <vt:lpstr>Classes of Feeds</vt:lpstr>
      <vt:lpstr>Classes of Feeds</vt:lpstr>
      <vt:lpstr>Objective 4.04</vt:lpstr>
      <vt:lpstr>Examples of tools for use in Animal Science</vt:lpstr>
      <vt:lpstr>Examples of tools for use in Animal Science</vt:lpstr>
      <vt:lpstr>Examples of tools for use in Animal Science</vt:lpstr>
      <vt:lpstr>Examples of tools for use in Animal Science</vt:lpstr>
      <vt:lpstr>Examples of tools for use in Animal Science</vt:lpstr>
      <vt:lpstr>Examples of tools for use in Animal Science</vt:lpstr>
      <vt:lpstr>Examples of tools for use in Animal Science</vt:lpstr>
      <vt:lpstr>Examples of tools for use in Animal Science</vt:lpstr>
      <vt:lpstr>Examples of tools for use in Animal Science</vt:lpstr>
      <vt:lpstr>Examples of tools for use in Animal Science</vt:lpstr>
      <vt:lpstr>Examples of tools for use in Animal Science</vt:lpstr>
      <vt:lpstr>Examples of tools for use in Animal Science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A: Global Agriculture</dc:title>
  <dc:creator>Harris</dc:creator>
  <cp:lastModifiedBy>CCS</cp:lastModifiedBy>
  <cp:revision>104</cp:revision>
  <dcterms:created xsi:type="dcterms:W3CDTF">2013-07-30T01:27:35Z</dcterms:created>
  <dcterms:modified xsi:type="dcterms:W3CDTF">2014-04-11T11:56:47Z</dcterms:modified>
</cp:coreProperties>
</file>