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4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45" r:id="rId20"/>
    <p:sldId id="274" r:id="rId21"/>
    <p:sldId id="275" r:id="rId22"/>
    <p:sldId id="276" r:id="rId23"/>
    <p:sldId id="310" r:id="rId24"/>
    <p:sldId id="311" r:id="rId25"/>
    <p:sldId id="277" r:id="rId26"/>
    <p:sldId id="278" r:id="rId27"/>
    <p:sldId id="279" r:id="rId28"/>
    <p:sldId id="280" r:id="rId29"/>
    <p:sldId id="312" r:id="rId30"/>
    <p:sldId id="281" r:id="rId31"/>
    <p:sldId id="282" r:id="rId32"/>
    <p:sldId id="283" r:id="rId33"/>
    <p:sldId id="313" r:id="rId34"/>
    <p:sldId id="314" r:id="rId35"/>
    <p:sldId id="315" r:id="rId36"/>
    <p:sldId id="284" r:id="rId37"/>
    <p:sldId id="316" r:id="rId38"/>
    <p:sldId id="317" r:id="rId39"/>
    <p:sldId id="318" r:id="rId40"/>
    <p:sldId id="319" r:id="rId41"/>
    <p:sldId id="285" r:id="rId42"/>
    <p:sldId id="286" r:id="rId43"/>
    <p:sldId id="287" r:id="rId44"/>
    <p:sldId id="320" r:id="rId45"/>
    <p:sldId id="321" r:id="rId46"/>
    <p:sldId id="322" r:id="rId47"/>
    <p:sldId id="323" r:id="rId48"/>
    <p:sldId id="288" r:id="rId49"/>
    <p:sldId id="330" r:id="rId50"/>
    <p:sldId id="289" r:id="rId51"/>
    <p:sldId id="331" r:id="rId52"/>
    <p:sldId id="290" r:id="rId53"/>
    <p:sldId id="348" r:id="rId54"/>
    <p:sldId id="291" r:id="rId55"/>
    <p:sldId id="292" r:id="rId56"/>
    <p:sldId id="293" r:id="rId57"/>
    <p:sldId id="295" r:id="rId58"/>
    <p:sldId id="294" r:id="rId59"/>
    <p:sldId id="333" r:id="rId60"/>
    <p:sldId id="297" r:id="rId61"/>
    <p:sldId id="343" r:id="rId62"/>
    <p:sldId id="344" r:id="rId63"/>
    <p:sldId id="332" r:id="rId64"/>
    <p:sldId id="296" r:id="rId65"/>
    <p:sldId id="338" r:id="rId66"/>
    <p:sldId id="335" r:id="rId67"/>
    <p:sldId id="340" r:id="rId68"/>
    <p:sldId id="298" r:id="rId69"/>
    <p:sldId id="337" r:id="rId70"/>
    <p:sldId id="324" r:id="rId71"/>
    <p:sldId id="325" r:id="rId72"/>
    <p:sldId id="326" r:id="rId73"/>
    <p:sldId id="327" r:id="rId74"/>
    <p:sldId id="328" r:id="rId75"/>
    <p:sldId id="329" r:id="rId76"/>
    <p:sldId id="299" r:id="rId77"/>
    <p:sldId id="300" r:id="rId78"/>
    <p:sldId id="301" r:id="rId79"/>
    <p:sldId id="302" r:id="rId80"/>
    <p:sldId id="303" r:id="rId81"/>
    <p:sldId id="304" r:id="rId82"/>
    <p:sldId id="305" r:id="rId83"/>
    <p:sldId id="306" r:id="rId84"/>
    <p:sldId id="307" r:id="rId85"/>
    <p:sldId id="308" r:id="rId86"/>
    <p:sldId id="309" r:id="rId8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505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981200"/>
            <a:ext cx="350520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8B9772-857E-49F1-A6A8-0A6AD7B90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71826F-D772-4DC3-B621-C63212DFC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3C36982-0A1F-487A-A086-5635C0539C28}" type="datetimeFigureOut">
              <a:rPr lang="en-US" smtClean="0"/>
              <a:pPr/>
              <a:t>10/8/2015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earth.org/view/article/158455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M5bQscTjg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ater.usgs.gov/wid/html/bioremed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ood.army.mil/engrmag/PDFs%20for%20Oct-Dec%2004/Wrobel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Essential Standard 5.00:  Understand the environmental science industry (water, soils, wildlife and forestry).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biotechnology in the environmental science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Biotechnology is playing a large part in detecting and monitoring pollution and determining how much is present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Indicator species</a:t>
            </a:r>
          </a:p>
          <a:p>
            <a:pPr lvl="1"/>
            <a:r>
              <a:rPr lang="en-US" dirty="0" smtClean="0"/>
              <a:t>Lichens are widely used as environmental indicators or bio-indicators</a:t>
            </a:r>
          </a:p>
          <a:p>
            <a:pPr lvl="1"/>
            <a:r>
              <a:rPr lang="en-US" dirty="0" smtClean="0"/>
              <a:t>If air is very badly polluted with sulfur dioxide, there may be no lichens present, just green algae may be found</a:t>
            </a:r>
          </a:p>
        </p:txBody>
      </p:sp>
      <p:pic>
        <p:nvPicPr>
          <p:cNvPr id="1026" name="Picture 2" descr="http://www.ontariowildflower.com/images/lichen_wax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3810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Bioremediation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Bacteria is used to clean up oil and fuel spills</a:t>
            </a:r>
          </a:p>
          <a:p>
            <a:pPr lvl="2"/>
            <a:r>
              <a:rPr lang="en-US" dirty="0" err="1" smtClean="0"/>
              <a:t>Oleophilic</a:t>
            </a:r>
            <a:r>
              <a:rPr lang="en-US" dirty="0" smtClean="0"/>
              <a:t> (attracted to oil) bacteria used to clean up oil spills</a:t>
            </a:r>
          </a:p>
          <a:p>
            <a:pPr lvl="2"/>
            <a:r>
              <a:rPr lang="en-US" dirty="0" err="1" smtClean="0">
                <a:hlinkClick r:id="rId4"/>
              </a:rPr>
              <a:t>Hanahan</a:t>
            </a:r>
            <a:r>
              <a:rPr lang="en-US" dirty="0" smtClean="0">
                <a:hlinkClick r:id="rId4"/>
              </a:rPr>
              <a:t>, SC, a suburb of Charleston, had an 80,000 gallon jet fuel leak from a military fuel storage facility</a:t>
            </a:r>
            <a:endParaRPr lang="en-US" dirty="0" smtClean="0"/>
          </a:p>
          <a:p>
            <a:pPr lvl="3"/>
            <a:r>
              <a:rPr lang="en-US" dirty="0" smtClean="0"/>
              <a:t>fuel entered the ground and the groundwater</a:t>
            </a:r>
          </a:p>
          <a:p>
            <a:pPr lvl="3"/>
            <a:r>
              <a:rPr lang="en-US" dirty="0" smtClean="0"/>
              <a:t>Bacteria were successfully used to remediate this problem</a:t>
            </a:r>
          </a:p>
        </p:txBody>
      </p:sp>
      <p:pic>
        <p:nvPicPr>
          <p:cNvPr id="4" name="gM5bQscTjg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52800" y="40386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Biostimulation</a:t>
            </a:r>
            <a:endParaRPr lang="en-US" sz="2400" dirty="0" smtClean="0"/>
          </a:p>
          <a:p>
            <a:pPr lvl="1"/>
            <a:r>
              <a:rPr lang="en-US" dirty="0" smtClean="0"/>
              <a:t>The Exxon Valdez clean-up </a:t>
            </a:r>
          </a:p>
          <a:p>
            <a:pPr lvl="2"/>
            <a:r>
              <a:rPr lang="en-US" dirty="0" smtClean="0"/>
              <a:t>Used the addition of nutrients</a:t>
            </a:r>
          </a:p>
          <a:p>
            <a:pPr lvl="3"/>
            <a:r>
              <a:rPr lang="en-US" dirty="0" smtClean="0"/>
              <a:t>Feed the </a:t>
            </a:r>
            <a:r>
              <a:rPr lang="en-US" dirty="0" err="1" smtClean="0"/>
              <a:t>oleophilic</a:t>
            </a:r>
            <a:r>
              <a:rPr lang="en-US" dirty="0" smtClean="0"/>
              <a:t> bacteria	</a:t>
            </a:r>
          </a:p>
        </p:txBody>
      </p:sp>
      <p:pic>
        <p:nvPicPr>
          <p:cNvPr id="2050" name="Picture 2" descr="Content Cov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27" y="3361309"/>
            <a:ext cx="36520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oearth.org/files/131201_131300/131202/oilemul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1" y="3124200"/>
            <a:ext cx="4038600" cy="32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Biodiesel</a:t>
            </a:r>
          </a:p>
          <a:p>
            <a:pPr lvl="1"/>
            <a:r>
              <a:rPr lang="en-US" dirty="0" smtClean="0"/>
              <a:t>made from oilseeds</a:t>
            </a:r>
          </a:p>
          <a:p>
            <a:pPr lvl="2"/>
            <a:r>
              <a:rPr lang="en-US" dirty="0" smtClean="0"/>
              <a:t>Soybean</a:t>
            </a:r>
          </a:p>
          <a:p>
            <a:pPr lvl="2"/>
            <a:r>
              <a:rPr lang="en-US" dirty="0" smtClean="0"/>
              <a:t>Canola </a:t>
            </a:r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proven to decrease harmful emissions</a:t>
            </a:r>
          </a:p>
        </p:txBody>
      </p:sp>
      <p:pic>
        <p:nvPicPr>
          <p:cNvPr id="3074" name="Picture 2" descr="http://biodiesel.org/images/whatis/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5841"/>
            <a:ext cx="3206173" cy="3674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plant will initially crush and process 150 tons of canola oilseeds per da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933825" cy="295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Phytoremediation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Oregon Poplar Site (illegal industrial waste dumping site)</a:t>
            </a:r>
          </a:p>
          <a:p>
            <a:pPr lvl="1"/>
            <a:r>
              <a:rPr lang="en-US" dirty="0" smtClean="0">
                <a:hlinkClick r:id="rId2"/>
              </a:rPr>
              <a:t>J-Field at Aberdeen Proving Ground</a:t>
            </a:r>
            <a:r>
              <a:rPr lang="en-US" dirty="0" smtClean="0"/>
              <a:t>( disposal site of chemical warfare agents, munitions and industrial chemicals)</a:t>
            </a:r>
          </a:p>
          <a:p>
            <a:pPr lvl="2"/>
            <a:r>
              <a:rPr lang="en-US" dirty="0" smtClean="0"/>
              <a:t>used hybrid poplar trees</a:t>
            </a:r>
          </a:p>
          <a:p>
            <a:pPr lvl="2"/>
            <a:r>
              <a:rPr lang="en-US" dirty="0" smtClean="0"/>
              <a:t>remove VOC’s</a:t>
            </a:r>
          </a:p>
          <a:p>
            <a:pPr lvl="3"/>
            <a:r>
              <a:rPr lang="en-US" dirty="0" smtClean="0"/>
              <a:t>volatile organic compounds from contaminated soil</a:t>
            </a:r>
          </a:p>
        </p:txBody>
      </p:sp>
      <p:pic>
        <p:nvPicPr>
          <p:cNvPr id="4098" name="Picture 2" descr="Photograph of Hybrid Poplar Field at Edward Sears Prope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038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Biotechnology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Genetic engineering</a:t>
            </a:r>
          </a:p>
          <a:p>
            <a:pPr lvl="1"/>
            <a:r>
              <a:rPr lang="en-US" dirty="0" smtClean="0"/>
              <a:t>bacterial strains are under development to convert solid waste from humans and livestock into sugar and fuel</a:t>
            </a:r>
            <a:endParaRPr lang="en-US" dirty="0"/>
          </a:p>
        </p:txBody>
      </p:sp>
      <p:pic>
        <p:nvPicPr>
          <p:cNvPr id="5122" name="Picture 2" descr="http://www.bioenergyconsult.com/wp-content/uploads/2012/03/biodigester-turns-cow-manure-into-methane-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Limitations of using bio and </a:t>
            </a:r>
            <a:r>
              <a:rPr lang="en-US" sz="3200" dirty="0" err="1" smtClean="0"/>
              <a:t>phytoremediation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Time</a:t>
            </a:r>
          </a:p>
          <a:p>
            <a:pPr lvl="1"/>
            <a:r>
              <a:rPr lang="en-US" dirty="0" smtClean="0"/>
              <a:t>often considered slower than chemical techniques</a:t>
            </a:r>
          </a:p>
          <a:p>
            <a:r>
              <a:rPr lang="en-US" sz="2400" dirty="0" smtClean="0"/>
              <a:t>Applicability</a:t>
            </a:r>
          </a:p>
          <a:p>
            <a:pPr lvl="1"/>
            <a:r>
              <a:rPr lang="en-US" dirty="0" smtClean="0"/>
              <a:t>they do not apply to all situations</a:t>
            </a:r>
          </a:p>
          <a:p>
            <a:r>
              <a:rPr lang="en-US" sz="2400" dirty="0" smtClean="0"/>
              <a:t>Fear</a:t>
            </a:r>
          </a:p>
          <a:p>
            <a:pPr lvl="1"/>
            <a:r>
              <a:rPr lang="en-US" dirty="0" smtClean="0"/>
              <a:t>those who live near treatment sites often would  rather have the contaminated soil removed than treated</a:t>
            </a:r>
          </a:p>
          <a:p>
            <a:pPr lvl="2"/>
            <a:r>
              <a:rPr lang="en-US" dirty="0" smtClean="0"/>
              <a:t>Fear that the process will not </a:t>
            </a:r>
            <a:r>
              <a:rPr lang="en-US" dirty="0" err="1" smtClean="0"/>
              <a:t>uncontaminate</a:t>
            </a:r>
            <a:r>
              <a:rPr lang="en-US" dirty="0" smtClean="0"/>
              <a:t> the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and report on an actual event where biotechnology was used to solve an environmental problem.</a:t>
            </a:r>
          </a:p>
          <a:p>
            <a:r>
              <a:rPr lang="en-US" dirty="0" smtClean="0"/>
              <a:t>Complete: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Write an account of the event as if it happened today.  Make your response similar to something you may see posted on a blog or social media account that promotes the use of biotechnology in helping our environment.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Where did it occur?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Who did it affect?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Was it solved and if so, how?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252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careers in the environmental science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basic environmental science principles and practices.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Water </a:t>
            </a:r>
            <a:r>
              <a:rPr lang="en-US" sz="3200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Potable Water</a:t>
            </a:r>
          </a:p>
          <a:p>
            <a:pPr lvl="1"/>
            <a:r>
              <a:rPr lang="en-US" dirty="0" smtClean="0"/>
              <a:t>Drinkable-free </a:t>
            </a:r>
            <a:r>
              <a:rPr lang="en-US" dirty="0"/>
              <a:t>from harmful chemicals and </a:t>
            </a:r>
            <a:r>
              <a:rPr lang="en-US" dirty="0" smtClean="0"/>
              <a:t>organisms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of the Earth’s water is not fresh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sz="2400" dirty="0" smtClean="0"/>
              <a:t>Universal solvent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dissolves or otherwise changes most other </a:t>
            </a:r>
            <a:r>
              <a:rPr lang="en-US" dirty="0" smtClean="0"/>
              <a:t>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Water </a:t>
            </a:r>
            <a:r>
              <a:rPr lang="en-US" sz="3200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Water Cycle</a:t>
            </a:r>
          </a:p>
          <a:p>
            <a:pPr lvl="1"/>
            <a:r>
              <a:rPr lang="en-US" dirty="0" smtClean="0"/>
              <a:t>cycling </a:t>
            </a:r>
            <a:r>
              <a:rPr lang="en-US" dirty="0"/>
              <a:t>of water between water sources, atmosphere, and surface </a:t>
            </a:r>
            <a:r>
              <a:rPr lang="en-US" dirty="0" smtClean="0"/>
              <a:t>areas </a:t>
            </a:r>
            <a:endParaRPr lang="en-US" dirty="0"/>
          </a:p>
          <a:p>
            <a:pPr lvl="2"/>
            <a:r>
              <a:rPr lang="en-US" dirty="0" smtClean="0"/>
              <a:t>Precipitation </a:t>
            </a:r>
            <a:r>
              <a:rPr lang="en-US" dirty="0"/>
              <a:t>– moisture from rain or </a:t>
            </a:r>
            <a:r>
              <a:rPr lang="en-US" dirty="0" smtClean="0"/>
              <a:t>snow</a:t>
            </a:r>
            <a:endParaRPr lang="en-US" dirty="0"/>
          </a:p>
          <a:p>
            <a:pPr lvl="2"/>
            <a:r>
              <a:rPr lang="en-US" dirty="0" smtClean="0"/>
              <a:t>Evaporation </a:t>
            </a:r>
            <a:r>
              <a:rPr lang="en-US" dirty="0"/>
              <a:t>– changing from a liquid to a </a:t>
            </a:r>
            <a:r>
              <a:rPr lang="en-US" dirty="0" smtClean="0"/>
              <a:t>gas</a:t>
            </a:r>
            <a:endParaRPr lang="en-US" dirty="0"/>
          </a:p>
          <a:p>
            <a:r>
              <a:rPr lang="en-US" sz="2400" dirty="0" smtClean="0"/>
              <a:t>Watershed</a:t>
            </a:r>
          </a:p>
          <a:p>
            <a:pPr lvl="1"/>
            <a:r>
              <a:rPr lang="en-US" dirty="0" smtClean="0"/>
              <a:t>large area </a:t>
            </a:r>
            <a:r>
              <a:rPr lang="en-US" dirty="0"/>
              <a:t>in which water is absorbed from rain or melting snow and from which water </a:t>
            </a:r>
            <a:r>
              <a:rPr lang="en-US" dirty="0" smtClean="0"/>
              <a:t>drains</a:t>
            </a:r>
          </a:p>
          <a:p>
            <a:pPr lvl="2"/>
            <a:r>
              <a:rPr lang="en-US" dirty="0" smtClean="0"/>
              <a:t>acts </a:t>
            </a:r>
            <a:r>
              <a:rPr lang="en-US" dirty="0"/>
              <a:t>as a storage system </a:t>
            </a:r>
            <a:endParaRPr lang="en-US" dirty="0" smtClean="0"/>
          </a:p>
          <a:p>
            <a:pPr lvl="3"/>
            <a:r>
              <a:rPr lang="en-US" dirty="0" smtClean="0"/>
              <a:t>absorbs </a:t>
            </a:r>
            <a:r>
              <a:rPr lang="en-US" dirty="0"/>
              <a:t>excess water and releasing it slowly throughout the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sz="2400" dirty="0" smtClean="0"/>
              <a:t>Water Table</a:t>
            </a:r>
          </a:p>
          <a:p>
            <a:pPr lvl="1"/>
            <a:r>
              <a:rPr lang="en-US" dirty="0" smtClean="0"/>
              <a:t>level </a:t>
            </a:r>
            <a:r>
              <a:rPr lang="en-US" dirty="0"/>
              <a:t>below which soil is saturated </a:t>
            </a:r>
            <a:r>
              <a:rPr lang="en-US" dirty="0" smtClean="0"/>
              <a:t>with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Using a clean sheet of paper and colored markers, draw the water cycle.</a:t>
            </a:r>
          </a:p>
          <a:p>
            <a:r>
              <a:rPr lang="en-US"/>
              <a:t>Use all the components necessary to complete the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watercycle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381000"/>
            <a:ext cx="8915400" cy="617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Water </a:t>
            </a:r>
            <a:r>
              <a:rPr lang="en-US" sz="3200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Types </a:t>
            </a:r>
            <a:r>
              <a:rPr lang="en-US" sz="2400" dirty="0"/>
              <a:t>of Groundwater</a:t>
            </a:r>
          </a:p>
          <a:p>
            <a:pPr lvl="1"/>
            <a:r>
              <a:rPr lang="en-US" dirty="0" smtClean="0"/>
              <a:t>Capillary</a:t>
            </a:r>
          </a:p>
          <a:p>
            <a:pPr lvl="2"/>
            <a:r>
              <a:rPr lang="en-US" dirty="0" smtClean="0"/>
              <a:t>water </a:t>
            </a:r>
            <a:r>
              <a:rPr lang="en-US" dirty="0"/>
              <a:t>that plant roots can </a:t>
            </a:r>
            <a:r>
              <a:rPr lang="en-US" dirty="0" smtClean="0"/>
              <a:t>absorb</a:t>
            </a:r>
            <a:endParaRPr lang="en-US" dirty="0"/>
          </a:p>
          <a:p>
            <a:pPr lvl="1"/>
            <a:r>
              <a:rPr lang="en-US" dirty="0" smtClean="0"/>
              <a:t>Free </a:t>
            </a:r>
            <a:r>
              <a:rPr lang="en-US" dirty="0"/>
              <a:t>(</a:t>
            </a:r>
            <a:r>
              <a:rPr lang="en-US" dirty="0" smtClean="0"/>
              <a:t>gravitational)</a:t>
            </a:r>
          </a:p>
          <a:p>
            <a:pPr lvl="2"/>
            <a:r>
              <a:rPr lang="en-US" dirty="0" smtClean="0"/>
              <a:t>water </a:t>
            </a:r>
            <a:r>
              <a:rPr lang="en-US" dirty="0"/>
              <a:t>that drains out of a soil after it has been </a:t>
            </a:r>
            <a:r>
              <a:rPr lang="en-US" dirty="0" smtClean="0"/>
              <a:t>wetted</a:t>
            </a:r>
            <a:endParaRPr lang="en-US" dirty="0"/>
          </a:p>
          <a:p>
            <a:pPr lvl="1"/>
            <a:r>
              <a:rPr lang="en-US" dirty="0" smtClean="0"/>
              <a:t>Hygroscopic</a:t>
            </a:r>
          </a:p>
          <a:p>
            <a:pPr lvl="2"/>
            <a:r>
              <a:rPr lang="en-US" dirty="0" smtClean="0"/>
              <a:t>water </a:t>
            </a:r>
            <a:r>
              <a:rPr lang="en-US" dirty="0"/>
              <a:t>that is held too tightly for plant roots to </a:t>
            </a:r>
            <a:r>
              <a:rPr lang="en-US" dirty="0" smtClean="0"/>
              <a:t>absorb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34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Water </a:t>
            </a:r>
            <a:r>
              <a:rPr lang="en-US" sz="3200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Conserving </a:t>
            </a:r>
            <a:r>
              <a:rPr lang="en-US" sz="2400" dirty="0"/>
              <a:t>Water and Improving Water Quality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the right questions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can we reduce water pollution?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can soil erosion be reduced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Water </a:t>
            </a:r>
            <a:r>
              <a:rPr lang="en-US" sz="3200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</a:t>
            </a:r>
            <a:r>
              <a:rPr lang="en-US" sz="2400" dirty="0"/>
              <a:t>is the most productive use of water and soil without polluting or losing these essential resources?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practices: </a:t>
            </a:r>
          </a:p>
          <a:p>
            <a:pPr lvl="2"/>
            <a:r>
              <a:rPr lang="en-US" dirty="0" smtClean="0"/>
              <a:t>Save </a:t>
            </a:r>
            <a:r>
              <a:rPr lang="en-US" dirty="0"/>
              <a:t>clean </a:t>
            </a:r>
            <a:r>
              <a:rPr lang="en-US" dirty="0" smtClean="0"/>
              <a:t>water</a:t>
            </a:r>
          </a:p>
          <a:p>
            <a:pPr lvl="3"/>
            <a:r>
              <a:rPr lang="en-US" dirty="0" smtClean="0"/>
              <a:t>turn </a:t>
            </a:r>
            <a:r>
              <a:rPr lang="en-US" dirty="0"/>
              <a:t>off water faucet while brushing </a:t>
            </a:r>
            <a:r>
              <a:rPr lang="en-US" dirty="0" smtClean="0"/>
              <a:t>teeth</a:t>
            </a:r>
            <a:endParaRPr lang="en-US" dirty="0"/>
          </a:p>
          <a:p>
            <a:pPr lvl="2"/>
            <a:r>
              <a:rPr lang="en-US" dirty="0" smtClean="0"/>
              <a:t>Dispose </a:t>
            </a:r>
            <a:r>
              <a:rPr lang="en-US" dirty="0"/>
              <a:t>of household products carefully and appropriately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never </a:t>
            </a:r>
            <a:r>
              <a:rPr lang="en-US" dirty="0"/>
              <a:t>pour paint down the drain as it will eventually enter the water </a:t>
            </a:r>
            <a:r>
              <a:rPr lang="en-US" dirty="0" smtClean="0"/>
              <a:t>supply</a:t>
            </a:r>
            <a:endParaRPr lang="en-US" dirty="0"/>
          </a:p>
          <a:p>
            <a:pPr lvl="2"/>
            <a:r>
              <a:rPr lang="en-US" dirty="0" smtClean="0"/>
              <a:t>Care </a:t>
            </a:r>
            <a:r>
              <a:rPr lang="en-US" dirty="0"/>
              <a:t>for lawns, gardens and farmland </a:t>
            </a:r>
            <a:r>
              <a:rPr lang="en-US" dirty="0" smtClean="0"/>
              <a:t>carefully</a:t>
            </a:r>
          </a:p>
          <a:p>
            <a:pPr lvl="3"/>
            <a:r>
              <a:rPr lang="en-US" dirty="0" smtClean="0"/>
              <a:t>only </a:t>
            </a:r>
            <a:r>
              <a:rPr lang="en-US" dirty="0"/>
              <a:t>till soil that will not erode excessively and don’t over </a:t>
            </a:r>
            <a:r>
              <a:rPr lang="en-US" dirty="0" smtClean="0"/>
              <a:t>fertilize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Soil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Soil </a:t>
            </a:r>
            <a:r>
              <a:rPr lang="en-US" sz="2400" dirty="0"/>
              <a:t>Profile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Horizon- topsoil</a:t>
            </a:r>
          </a:p>
          <a:p>
            <a:pPr lvl="2"/>
            <a:r>
              <a:rPr lang="en-US" dirty="0" smtClean="0"/>
              <a:t>Surface </a:t>
            </a:r>
            <a:r>
              <a:rPr lang="en-US" dirty="0"/>
              <a:t>layer of soil approximately 6” deep.</a:t>
            </a:r>
          </a:p>
          <a:p>
            <a:pPr lvl="2"/>
            <a:r>
              <a:rPr lang="en-US" dirty="0" smtClean="0"/>
              <a:t>Organic matter</a:t>
            </a:r>
          </a:p>
          <a:p>
            <a:pPr lvl="3"/>
            <a:r>
              <a:rPr lang="en-US" dirty="0" smtClean="0"/>
              <a:t>typically </a:t>
            </a:r>
            <a:r>
              <a:rPr lang="en-US" dirty="0"/>
              <a:t>darker </a:t>
            </a:r>
            <a:r>
              <a:rPr lang="en-US" dirty="0" smtClean="0"/>
              <a:t>color</a:t>
            </a:r>
            <a:endParaRPr lang="en-US" dirty="0"/>
          </a:p>
          <a:p>
            <a:pPr lvl="2"/>
            <a:r>
              <a:rPr lang="en-US" dirty="0" smtClean="0"/>
              <a:t>Greatest </a:t>
            </a:r>
            <a:r>
              <a:rPr lang="en-US" dirty="0"/>
              <a:t>influence on </a:t>
            </a:r>
            <a:r>
              <a:rPr lang="en-US" dirty="0" smtClean="0"/>
              <a:t>crops</a:t>
            </a:r>
            <a:endParaRPr lang="en-US" dirty="0"/>
          </a:p>
          <a:p>
            <a:pPr lvl="1"/>
            <a:r>
              <a:rPr lang="en-US" dirty="0" smtClean="0"/>
              <a:t>B </a:t>
            </a:r>
            <a:r>
              <a:rPr lang="en-US" dirty="0"/>
              <a:t>Horizon – subsoil</a:t>
            </a:r>
          </a:p>
          <a:p>
            <a:pPr lvl="2"/>
            <a:r>
              <a:rPr lang="en-US" dirty="0" smtClean="0"/>
              <a:t>Subsurface layer</a:t>
            </a:r>
            <a:endParaRPr lang="en-US" dirty="0"/>
          </a:p>
          <a:p>
            <a:pPr lvl="2"/>
            <a:r>
              <a:rPr lang="en-US" dirty="0" smtClean="0"/>
              <a:t>Increase </a:t>
            </a:r>
            <a:r>
              <a:rPr lang="en-US" dirty="0"/>
              <a:t>in clay </a:t>
            </a:r>
            <a:r>
              <a:rPr lang="en-US" dirty="0" smtClean="0"/>
              <a:t>content</a:t>
            </a:r>
            <a:endParaRPr lang="en-US" dirty="0"/>
          </a:p>
          <a:p>
            <a:pPr lvl="2"/>
            <a:r>
              <a:rPr lang="en-US" dirty="0" smtClean="0"/>
              <a:t>Greatest </a:t>
            </a:r>
            <a:r>
              <a:rPr lang="en-US" dirty="0"/>
              <a:t>influence on urban uses </a:t>
            </a:r>
            <a:r>
              <a:rPr lang="en-US" dirty="0" smtClean="0"/>
              <a:t>(building </a:t>
            </a:r>
            <a:r>
              <a:rPr lang="en-US" dirty="0"/>
              <a:t>sites, septic systems, etc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 smtClean="0"/>
              <a:t>C </a:t>
            </a:r>
            <a:r>
              <a:rPr lang="en-US" dirty="0"/>
              <a:t>Horizon – parent material (bedrock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Releases </a:t>
            </a:r>
            <a:r>
              <a:rPr lang="en-US" dirty="0"/>
              <a:t>water to the upper soil </a:t>
            </a:r>
            <a:r>
              <a:rPr lang="en-US" dirty="0" smtClean="0"/>
              <a:t>layers</a:t>
            </a:r>
            <a:endParaRPr lang="en-US" dirty="0"/>
          </a:p>
          <a:p>
            <a:pPr lvl="2"/>
            <a:r>
              <a:rPr lang="en-US" dirty="0" smtClean="0"/>
              <a:t>Contains </a:t>
            </a:r>
            <a:r>
              <a:rPr lang="en-US" dirty="0"/>
              <a:t>larger soil </a:t>
            </a:r>
            <a:r>
              <a:rPr lang="en-US" dirty="0" smtClean="0"/>
              <a:t>particles</a:t>
            </a:r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Profile</a:t>
            </a:r>
          </a:p>
        </p:txBody>
      </p:sp>
      <p:pic>
        <p:nvPicPr>
          <p:cNvPr id="41988" name="Picture 4" descr="cecil soil pro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3182938" cy="4540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career areas of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Water resources</a:t>
            </a:r>
          </a:p>
          <a:p>
            <a:pPr lvl="1"/>
            <a:r>
              <a:rPr lang="en-US" dirty="0" smtClean="0"/>
              <a:t>an essential nutrient for all plant and animal life</a:t>
            </a:r>
          </a:p>
          <a:p>
            <a:r>
              <a:rPr lang="en-US" sz="2400" dirty="0" smtClean="0"/>
              <a:t>Soil resources</a:t>
            </a:r>
          </a:p>
          <a:p>
            <a:pPr lvl="1"/>
            <a:r>
              <a:rPr lang="en-US" dirty="0" smtClean="0"/>
              <a:t>the top layer of the Earth’s surface, which is suitable for the growth of plant life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Soil Texture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Refers </a:t>
            </a:r>
            <a:r>
              <a:rPr lang="en-US" sz="2400" dirty="0"/>
              <a:t>to the size of soil particles</a:t>
            </a:r>
          </a:p>
          <a:p>
            <a:pPr lvl="1"/>
            <a:r>
              <a:rPr lang="en-US" dirty="0" smtClean="0"/>
              <a:t>Sand </a:t>
            </a:r>
          </a:p>
          <a:p>
            <a:pPr lvl="2"/>
            <a:r>
              <a:rPr lang="en-US" dirty="0" smtClean="0"/>
              <a:t>Largest </a:t>
            </a:r>
            <a:r>
              <a:rPr lang="en-US" dirty="0"/>
              <a:t>soil </a:t>
            </a:r>
            <a:r>
              <a:rPr lang="en-US" dirty="0" smtClean="0"/>
              <a:t>particle</a:t>
            </a:r>
            <a:endParaRPr lang="en-US" dirty="0"/>
          </a:p>
          <a:p>
            <a:pPr lvl="3"/>
            <a:r>
              <a:rPr lang="en-US" dirty="0" smtClean="0"/>
              <a:t>Problems </a:t>
            </a:r>
            <a:r>
              <a:rPr lang="en-US" dirty="0"/>
              <a:t>holding enough water for good plant </a:t>
            </a:r>
            <a:r>
              <a:rPr lang="en-US" dirty="0" smtClean="0"/>
              <a:t>growth</a:t>
            </a:r>
          </a:p>
          <a:p>
            <a:pPr lvl="3"/>
            <a:r>
              <a:rPr lang="en-US" dirty="0"/>
              <a:t>Individual particles can be seen with the naked eye</a:t>
            </a:r>
          </a:p>
          <a:p>
            <a:pPr lvl="2"/>
            <a:r>
              <a:rPr lang="en-US" dirty="0" smtClean="0"/>
              <a:t>Drain well</a:t>
            </a:r>
            <a:endParaRPr lang="en-US" dirty="0"/>
          </a:p>
          <a:p>
            <a:pPr lvl="1"/>
            <a:r>
              <a:rPr lang="en-US" dirty="0" smtClean="0"/>
              <a:t>Silt</a:t>
            </a:r>
          </a:p>
          <a:p>
            <a:pPr lvl="2"/>
            <a:r>
              <a:rPr lang="en-US" dirty="0" smtClean="0"/>
              <a:t>Intermediate </a:t>
            </a:r>
            <a:r>
              <a:rPr lang="en-US" dirty="0"/>
              <a:t>size soil </a:t>
            </a:r>
            <a:r>
              <a:rPr lang="en-US" dirty="0" smtClean="0"/>
              <a:t>particle</a:t>
            </a:r>
          </a:p>
          <a:p>
            <a:pPr lvl="2"/>
            <a:r>
              <a:rPr lang="en-US" dirty="0" smtClean="0"/>
              <a:t>Can’t </a:t>
            </a:r>
            <a:r>
              <a:rPr lang="en-US" dirty="0"/>
              <a:t>be seen with naked </a:t>
            </a:r>
            <a:r>
              <a:rPr lang="en-US" dirty="0" smtClean="0"/>
              <a:t>eye</a:t>
            </a:r>
            <a:endParaRPr lang="en-US" dirty="0"/>
          </a:p>
          <a:p>
            <a:pPr lvl="1"/>
            <a:r>
              <a:rPr lang="en-US" dirty="0" smtClean="0"/>
              <a:t>Clay</a:t>
            </a:r>
          </a:p>
          <a:p>
            <a:pPr lvl="2"/>
            <a:r>
              <a:rPr lang="en-US" dirty="0" smtClean="0"/>
              <a:t>smallest </a:t>
            </a:r>
            <a:r>
              <a:rPr lang="en-US" dirty="0"/>
              <a:t>soil </a:t>
            </a:r>
            <a:r>
              <a:rPr lang="en-US" dirty="0" smtClean="0"/>
              <a:t>particle</a:t>
            </a:r>
          </a:p>
          <a:p>
            <a:pPr lvl="2"/>
            <a:r>
              <a:rPr lang="en-US" dirty="0" smtClean="0"/>
              <a:t>holds </a:t>
            </a:r>
            <a:r>
              <a:rPr lang="en-US" dirty="0"/>
              <a:t>lots of </a:t>
            </a:r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may </a:t>
            </a:r>
            <a:r>
              <a:rPr lang="en-US" dirty="0"/>
              <a:t>be airtight, infertile for root growth, and associated with wet </a:t>
            </a:r>
            <a:r>
              <a:rPr lang="en-US" dirty="0" smtClean="0"/>
              <a:t>soils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Soil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Refers </a:t>
            </a:r>
            <a:r>
              <a:rPr lang="en-US" sz="2400" dirty="0"/>
              <a:t>to the tendency of soil particles to cluster </a:t>
            </a:r>
            <a:r>
              <a:rPr lang="en-US" sz="2400" dirty="0" smtClean="0"/>
              <a:t>together</a:t>
            </a:r>
          </a:p>
          <a:p>
            <a:pPr lvl="1"/>
            <a:r>
              <a:rPr lang="en-US" dirty="0" smtClean="0"/>
              <a:t>Single grain</a:t>
            </a:r>
          </a:p>
          <a:p>
            <a:pPr lvl="2"/>
            <a:r>
              <a:rPr lang="en-US" dirty="0" smtClean="0"/>
              <a:t>sandy soils</a:t>
            </a:r>
            <a:endParaRPr lang="en-US" dirty="0"/>
          </a:p>
          <a:p>
            <a:pPr lvl="1"/>
            <a:r>
              <a:rPr lang="en-US" dirty="0" smtClean="0"/>
              <a:t>Granular </a:t>
            </a:r>
          </a:p>
          <a:p>
            <a:pPr lvl="2"/>
            <a:r>
              <a:rPr lang="en-US" dirty="0" smtClean="0"/>
              <a:t>particles </a:t>
            </a:r>
            <a:r>
              <a:rPr lang="en-US" dirty="0"/>
              <a:t>cling together to form rounded </a:t>
            </a:r>
            <a:r>
              <a:rPr lang="en-US" dirty="0" smtClean="0"/>
              <a:t>aggregates</a:t>
            </a:r>
          </a:p>
          <a:p>
            <a:pPr lvl="2"/>
            <a:r>
              <a:rPr lang="en-US" dirty="0" smtClean="0"/>
              <a:t>very </a:t>
            </a:r>
            <a:r>
              <a:rPr lang="en-US" dirty="0"/>
              <a:t>desirable for all soil </a:t>
            </a:r>
            <a:r>
              <a:rPr lang="en-US" dirty="0" smtClean="0"/>
              <a:t>uses</a:t>
            </a:r>
            <a:endParaRPr lang="en-US" dirty="0"/>
          </a:p>
          <a:p>
            <a:pPr lvl="1"/>
            <a:r>
              <a:rPr lang="en-US" dirty="0" smtClean="0"/>
              <a:t>Blocky</a:t>
            </a:r>
          </a:p>
          <a:p>
            <a:pPr lvl="2"/>
            <a:r>
              <a:rPr lang="en-US" dirty="0" smtClean="0"/>
              <a:t>particles </a:t>
            </a:r>
            <a:r>
              <a:rPr lang="en-US" dirty="0"/>
              <a:t>cling together in angular </a:t>
            </a:r>
            <a:r>
              <a:rPr lang="en-US" dirty="0" smtClean="0"/>
              <a:t>aggregates</a:t>
            </a:r>
          </a:p>
          <a:p>
            <a:pPr lvl="2"/>
            <a:r>
              <a:rPr lang="en-US" dirty="0" smtClean="0"/>
              <a:t>typical </a:t>
            </a:r>
            <a:r>
              <a:rPr lang="en-US" dirty="0"/>
              <a:t>of soils with high clay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3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Soil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Land </a:t>
            </a:r>
            <a:r>
              <a:rPr lang="en-US" sz="2400" dirty="0"/>
              <a:t>capability maps are based on the physical, chemical, and topographical aspects of the </a:t>
            </a:r>
            <a:r>
              <a:rPr lang="en-US" sz="2400" dirty="0" smtClean="0"/>
              <a:t>land</a:t>
            </a:r>
            <a:endParaRPr lang="en-US" sz="2400" dirty="0"/>
          </a:p>
          <a:p>
            <a:r>
              <a:rPr lang="en-US" sz="2400" dirty="0" smtClean="0"/>
              <a:t>Land </a:t>
            </a:r>
            <a:r>
              <a:rPr lang="en-US" sz="2400" dirty="0"/>
              <a:t>Capability classes are designated by Roman Numerals I – VIII.</a:t>
            </a:r>
          </a:p>
          <a:p>
            <a:pPr lvl="1"/>
            <a:r>
              <a:rPr lang="en-US" dirty="0" smtClean="0"/>
              <a:t>Class </a:t>
            </a:r>
            <a:r>
              <a:rPr lang="en-US" dirty="0"/>
              <a:t>I and II </a:t>
            </a:r>
            <a:r>
              <a:rPr lang="en-US" dirty="0" smtClean="0"/>
              <a:t>land</a:t>
            </a:r>
          </a:p>
          <a:p>
            <a:pPr lvl="2"/>
            <a:r>
              <a:rPr lang="en-US" dirty="0" smtClean="0"/>
              <a:t>best </a:t>
            </a:r>
            <a:r>
              <a:rPr lang="en-US" dirty="0"/>
              <a:t>land for the most intensive cultivation of field </a:t>
            </a:r>
            <a:r>
              <a:rPr lang="en-US" dirty="0" smtClean="0"/>
              <a:t>crops</a:t>
            </a:r>
          </a:p>
          <a:p>
            <a:pPr lvl="2"/>
            <a:r>
              <a:rPr lang="en-US" dirty="0" smtClean="0"/>
              <a:t>fewest </a:t>
            </a:r>
            <a:r>
              <a:rPr lang="en-US" dirty="0"/>
              <a:t>limitations and can be planted year after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sz="2400" dirty="0" smtClean="0"/>
              <a:t>Class VII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steeply sloping </a:t>
            </a:r>
            <a:endParaRPr lang="en-US" dirty="0" smtClean="0"/>
          </a:p>
          <a:p>
            <a:pPr lvl="1"/>
            <a:r>
              <a:rPr lang="en-US" dirty="0" smtClean="0"/>
              <a:t>best </a:t>
            </a:r>
            <a:r>
              <a:rPr lang="en-US" dirty="0"/>
              <a:t>used for planting </a:t>
            </a:r>
            <a:r>
              <a:rPr lang="en-US" dirty="0" smtClean="0"/>
              <a:t>trees</a:t>
            </a:r>
            <a:endParaRPr lang="en-US" dirty="0"/>
          </a:p>
          <a:p>
            <a:r>
              <a:rPr lang="en-US" sz="2400" dirty="0"/>
              <a:t>3) Class </a:t>
            </a:r>
            <a:r>
              <a:rPr lang="en-US" sz="2400" dirty="0" smtClean="0"/>
              <a:t>VIII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is best suited for wildlife and </a:t>
            </a:r>
            <a:r>
              <a:rPr lang="en-US" dirty="0" smtClean="0"/>
              <a:t>recreation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3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Blocky Structure</a:t>
            </a:r>
          </a:p>
        </p:txBody>
      </p:sp>
      <p:pic>
        <p:nvPicPr>
          <p:cNvPr id="106501" name="Picture 5" descr="soils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438400"/>
            <a:ext cx="3609975" cy="3536950"/>
          </a:xfrm>
          <a:prstGeom prst="rect">
            <a:avLst/>
          </a:prstGeom>
          <a:noFill/>
        </p:spPr>
      </p:pic>
      <p:pic>
        <p:nvPicPr>
          <p:cNvPr id="106503" name="Picture 7" descr="soils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3581400" cy="346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Granular</a:t>
            </a:r>
          </a:p>
        </p:txBody>
      </p:sp>
      <p:pic>
        <p:nvPicPr>
          <p:cNvPr id="120840" name="Picture 8" descr="fig3-30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57150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</a:t>
            </a:r>
          </a:p>
        </p:txBody>
      </p:sp>
      <p:pic>
        <p:nvPicPr>
          <p:cNvPr id="122885" name="Picture 5" descr="soil%20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858000" cy="457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Soil Conservation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types of erosion</a:t>
            </a:r>
          </a:p>
          <a:p>
            <a:pPr lvl="1"/>
            <a:r>
              <a:rPr lang="en-US" dirty="0" smtClean="0"/>
              <a:t>Sheet </a:t>
            </a:r>
            <a:r>
              <a:rPr lang="en-US" dirty="0"/>
              <a:t>– removal of layers of soil from the land.</a:t>
            </a:r>
          </a:p>
          <a:p>
            <a:pPr lvl="1"/>
            <a:r>
              <a:rPr lang="en-US" dirty="0" smtClean="0"/>
              <a:t>Gully </a:t>
            </a:r>
            <a:r>
              <a:rPr lang="en-US" dirty="0"/>
              <a:t>– removal of soil that leaves trenches.</a:t>
            </a:r>
          </a:p>
          <a:p>
            <a:r>
              <a:rPr lang="en-US" sz="2400" dirty="0" smtClean="0"/>
              <a:t>“</a:t>
            </a:r>
            <a:r>
              <a:rPr lang="en-US" sz="2400" dirty="0"/>
              <a:t>No till” </a:t>
            </a:r>
            <a:endParaRPr lang="en-US" dirty="0"/>
          </a:p>
          <a:p>
            <a:pPr lvl="1"/>
            <a:r>
              <a:rPr lang="en-US" dirty="0" smtClean="0"/>
              <a:t>Crops </a:t>
            </a:r>
            <a:r>
              <a:rPr lang="en-US" dirty="0"/>
              <a:t>are planted directly into the residue of a previous </a:t>
            </a:r>
            <a:r>
              <a:rPr lang="en-US" dirty="0" smtClean="0"/>
              <a:t>crop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effective means of erosion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sz="2400" dirty="0" smtClean="0"/>
              <a:t>Conventional Tillage</a:t>
            </a:r>
          </a:p>
          <a:p>
            <a:pPr lvl="1"/>
            <a:r>
              <a:rPr lang="en-US" dirty="0" smtClean="0"/>
              <a:t>disturbs </a:t>
            </a:r>
            <a:r>
              <a:rPr lang="en-US" dirty="0"/>
              <a:t>the soil surface by </a:t>
            </a:r>
            <a:r>
              <a:rPr lang="en-US" dirty="0" smtClean="0"/>
              <a:t>plowing</a:t>
            </a:r>
            <a:endParaRPr lang="en-US" dirty="0"/>
          </a:p>
          <a:p>
            <a:r>
              <a:rPr lang="en-US" sz="2400" dirty="0" smtClean="0"/>
              <a:t>Conservation Tillage</a:t>
            </a:r>
          </a:p>
          <a:p>
            <a:pPr lvl="1"/>
            <a:r>
              <a:rPr lang="en-US" dirty="0" smtClean="0"/>
              <a:t>intermediate </a:t>
            </a:r>
            <a:r>
              <a:rPr lang="en-US" dirty="0"/>
              <a:t>tillage system conventional and </a:t>
            </a:r>
            <a:r>
              <a:rPr lang="en-US" dirty="0" smtClean="0"/>
              <a:t>no-till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5337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Conservation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2514600" cy="3733800"/>
          </a:xfrm>
        </p:spPr>
        <p:txBody>
          <a:bodyPr/>
          <a:lstStyle/>
          <a:p>
            <a:r>
              <a:rPr lang="en-US"/>
              <a:t>Erosion</a:t>
            </a:r>
          </a:p>
          <a:p>
            <a:pPr lvl="1"/>
            <a:r>
              <a:rPr lang="en-US"/>
              <a:t>Sheet</a:t>
            </a:r>
          </a:p>
          <a:p>
            <a:pPr lvl="1"/>
            <a:r>
              <a:rPr lang="en-US"/>
              <a:t>Gully</a:t>
            </a:r>
          </a:p>
        </p:txBody>
      </p:sp>
      <p:pic>
        <p:nvPicPr>
          <p:cNvPr id="44036" name="Picture 4" descr="sheet erosio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5165725" cy="3941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Sheet Erosion</a:t>
            </a:r>
          </a:p>
        </p:txBody>
      </p:sp>
      <p:pic>
        <p:nvPicPr>
          <p:cNvPr id="45060" name="Picture 4" descr="sheet eros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867400" cy="4446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Gully Erosion</a:t>
            </a:r>
          </a:p>
        </p:txBody>
      </p:sp>
      <p:pic>
        <p:nvPicPr>
          <p:cNvPr id="47108" name="Picture 4" descr="gully erosi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5257800" cy="33226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Major career areas of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Wildlife </a:t>
            </a:r>
          </a:p>
          <a:p>
            <a:pPr lvl="1"/>
            <a:r>
              <a:rPr lang="en-US" dirty="0" smtClean="0"/>
              <a:t>animals that are adapted to live in a natural environment without the help of humans</a:t>
            </a:r>
          </a:p>
          <a:p>
            <a:r>
              <a:rPr lang="en-US" sz="2400" dirty="0" smtClean="0"/>
              <a:t>Forestry</a:t>
            </a:r>
          </a:p>
          <a:p>
            <a:pPr lvl="1"/>
            <a:r>
              <a:rPr lang="en-US" dirty="0" smtClean="0"/>
              <a:t>industry that grows, manages, and harvests trees for lumber, posts, panels, paper and many other commodities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Gully Erosion</a:t>
            </a:r>
          </a:p>
        </p:txBody>
      </p:sp>
      <p:pic>
        <p:nvPicPr>
          <p:cNvPr id="48131" name="Picture 3" descr="gully erosi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09800"/>
            <a:ext cx="4283075" cy="43259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Wildlife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Benefits </a:t>
            </a:r>
            <a:r>
              <a:rPr lang="en-US" sz="2400" dirty="0"/>
              <a:t>of </a:t>
            </a:r>
            <a:r>
              <a:rPr lang="en-US" sz="2400" dirty="0" smtClean="0"/>
              <a:t>Wildlife</a:t>
            </a:r>
            <a:endParaRPr lang="en-US" sz="2400" dirty="0"/>
          </a:p>
          <a:p>
            <a:pPr lvl="1"/>
            <a:r>
              <a:rPr lang="en-US" dirty="0" smtClean="0"/>
              <a:t>Hunting/Fishing</a:t>
            </a:r>
            <a:endParaRPr lang="en-US" dirty="0"/>
          </a:p>
          <a:p>
            <a:pPr lvl="1"/>
            <a:r>
              <a:rPr lang="en-US" dirty="0" smtClean="0"/>
              <a:t>Viewing</a:t>
            </a:r>
            <a:endParaRPr lang="en-US" dirty="0"/>
          </a:p>
          <a:p>
            <a:pPr lvl="1"/>
            <a:r>
              <a:rPr lang="en-US" dirty="0" smtClean="0"/>
              <a:t>Photography</a:t>
            </a:r>
            <a:endParaRPr lang="en-US" dirty="0"/>
          </a:p>
          <a:p>
            <a:pPr lvl="1"/>
            <a:r>
              <a:rPr lang="en-US" dirty="0" smtClean="0"/>
              <a:t>Environmental </a:t>
            </a:r>
            <a:r>
              <a:rPr lang="en-US" dirty="0"/>
              <a:t>Indicator</a:t>
            </a:r>
          </a:p>
        </p:txBody>
      </p:sp>
    </p:spTree>
    <p:extLst>
      <p:ext uri="{BB962C8B-B14F-4D97-AF65-F5344CB8AC3E}">
        <p14:creationId xmlns:p14="http://schemas.microsoft.com/office/powerpoint/2010/main" val="3977045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Wildlife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Farm</a:t>
            </a:r>
          </a:p>
          <a:p>
            <a:pPr lvl="1"/>
            <a:r>
              <a:rPr lang="en-US" dirty="0" smtClean="0"/>
              <a:t>By-product </a:t>
            </a:r>
            <a:r>
              <a:rPr lang="en-US" dirty="0"/>
              <a:t>of the farming </a:t>
            </a:r>
            <a:r>
              <a:rPr lang="en-US" dirty="0" smtClean="0"/>
              <a:t>operation</a:t>
            </a:r>
          </a:p>
          <a:p>
            <a:pPr lvl="2"/>
            <a:r>
              <a:rPr lang="en-US" dirty="0" smtClean="0"/>
              <a:t>Leaving </a:t>
            </a:r>
            <a:r>
              <a:rPr lang="en-US" dirty="0"/>
              <a:t>crop residue standing can increase food </a:t>
            </a:r>
            <a:r>
              <a:rPr lang="en-US" dirty="0" smtClean="0"/>
              <a:t>supply</a:t>
            </a:r>
          </a:p>
          <a:p>
            <a:pPr lvl="2"/>
            <a:r>
              <a:rPr lang="en-US" dirty="0" smtClean="0"/>
              <a:t>Creating </a:t>
            </a:r>
            <a:r>
              <a:rPr lang="en-US" dirty="0"/>
              <a:t>brush piles when harvesting trees provides shelter and </a:t>
            </a:r>
            <a:r>
              <a:rPr lang="en-US" dirty="0" smtClean="0"/>
              <a:t>cover</a:t>
            </a:r>
            <a:endParaRPr lang="en-US" dirty="0"/>
          </a:p>
          <a:p>
            <a:r>
              <a:rPr lang="en-US" sz="2400" dirty="0" smtClean="0"/>
              <a:t>Forest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manage</a:t>
            </a:r>
          </a:p>
          <a:p>
            <a:pPr lvl="1"/>
            <a:r>
              <a:rPr lang="en-US" dirty="0" smtClean="0"/>
              <a:t>Plans </a:t>
            </a:r>
            <a:r>
              <a:rPr lang="en-US" dirty="0"/>
              <a:t>should be developed so that timber and wildlife can exist in populations large enough to be sustained and </a:t>
            </a:r>
            <a:r>
              <a:rPr lang="en-US" dirty="0" smtClean="0"/>
              <a:t>harvested</a:t>
            </a:r>
          </a:p>
          <a:p>
            <a:r>
              <a:rPr lang="en-US" sz="2400" dirty="0" smtClean="0"/>
              <a:t>Wetland</a:t>
            </a:r>
          </a:p>
          <a:p>
            <a:pPr lvl="1"/>
            <a:r>
              <a:rPr lang="en-US" dirty="0" smtClean="0"/>
              <a:t>Wetlands are the most productive wildlife management area</a:t>
            </a:r>
          </a:p>
        </p:txBody>
      </p:sp>
    </p:spTree>
    <p:extLst>
      <p:ext uri="{BB962C8B-B14F-4D97-AF65-F5344CB8AC3E}">
        <p14:creationId xmlns:p14="http://schemas.microsoft.com/office/powerpoint/2010/main" val="6989353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Wildlife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Stream</a:t>
            </a:r>
          </a:p>
          <a:p>
            <a:pPr lvl="1"/>
            <a:r>
              <a:rPr lang="en-US" dirty="0" smtClean="0"/>
              <a:t>difficult </a:t>
            </a:r>
            <a:r>
              <a:rPr lang="en-US" dirty="0"/>
              <a:t>to manage due to continuous flow of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sz="2400" dirty="0" smtClean="0"/>
              <a:t>Ponds/Lakes</a:t>
            </a:r>
          </a:p>
          <a:p>
            <a:pPr lvl="1"/>
            <a:r>
              <a:rPr lang="en-US" dirty="0" smtClean="0"/>
              <a:t>easier </a:t>
            </a:r>
            <a:r>
              <a:rPr lang="en-US" dirty="0"/>
              <a:t>to manage than streams due to water standing and not </a:t>
            </a:r>
            <a:r>
              <a:rPr lang="en-US" dirty="0" smtClean="0"/>
              <a:t>flowing</a:t>
            </a:r>
            <a:endParaRPr lang="en-US" dirty="0"/>
          </a:p>
          <a:p>
            <a:r>
              <a:rPr lang="en-US" sz="2400" dirty="0" smtClean="0"/>
              <a:t>Backyards </a:t>
            </a:r>
            <a:r>
              <a:rPr lang="en-US" sz="2400" dirty="0"/>
              <a:t>(urban </a:t>
            </a:r>
            <a:r>
              <a:rPr lang="en-US" sz="2400" dirty="0" smtClean="0"/>
              <a:t>wildlife)</a:t>
            </a:r>
          </a:p>
          <a:p>
            <a:pPr lvl="1"/>
            <a:r>
              <a:rPr lang="en-US" dirty="0" smtClean="0"/>
              <a:t>birds</a:t>
            </a:r>
            <a:r>
              <a:rPr lang="en-US" dirty="0"/>
              <a:t>, butterflies and small mammals can be attracted through use of feeders, houses and proper </a:t>
            </a:r>
            <a:r>
              <a:rPr lang="en-US" dirty="0" smtClean="0"/>
              <a:t>landscaping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63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Trout</a:t>
            </a:r>
          </a:p>
        </p:txBody>
      </p:sp>
      <p:pic>
        <p:nvPicPr>
          <p:cNvPr id="151558" name="Picture 6" descr="trout fis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981200"/>
            <a:ext cx="354806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Catfish</a:t>
            </a:r>
          </a:p>
        </p:txBody>
      </p:sp>
      <p:pic>
        <p:nvPicPr>
          <p:cNvPr id="153606" name="Picture 6" descr="cat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5686425" cy="426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Largemouth Bass</a:t>
            </a:r>
          </a:p>
        </p:txBody>
      </p:sp>
      <p:pic>
        <p:nvPicPr>
          <p:cNvPr id="155654" name="Picture 6" descr="Largemouth B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791200" cy="3908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Tilapia</a:t>
            </a:r>
          </a:p>
        </p:txBody>
      </p:sp>
      <p:pic>
        <p:nvPicPr>
          <p:cNvPr id="157702" name="Picture 6" descr="Tilapia%20in%20Round%20003a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5467350" cy="3867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Number </a:t>
            </a:r>
            <a:r>
              <a:rPr lang="en-US" sz="2400" dirty="0"/>
              <a:t>of wildlife </a:t>
            </a:r>
            <a:r>
              <a:rPr lang="en-US" sz="2400" dirty="0" smtClean="0"/>
              <a:t>that can be supported</a:t>
            </a:r>
            <a:endParaRPr lang="en-US" sz="2400" dirty="0"/>
          </a:p>
          <a:p>
            <a:r>
              <a:rPr lang="en-US" sz="2400" dirty="0" smtClean="0"/>
              <a:t>Exceeding the carrying capacity: </a:t>
            </a:r>
          </a:p>
          <a:p>
            <a:pPr lvl="1"/>
            <a:r>
              <a:rPr lang="en-US" dirty="0" smtClean="0"/>
              <a:t>Wildlife </a:t>
            </a:r>
            <a:r>
              <a:rPr lang="en-US" dirty="0"/>
              <a:t>is affected by malnutrition, disease, and a reduction in the reproduction </a:t>
            </a:r>
            <a:r>
              <a:rPr lang="en-US" dirty="0" smtClean="0"/>
              <a:t>cycle</a:t>
            </a:r>
            <a:endParaRPr lang="en-US" dirty="0"/>
          </a:p>
          <a:p>
            <a:pPr lvl="1"/>
            <a:r>
              <a:rPr lang="en-US" dirty="0" smtClean="0"/>
              <a:t>Habitat </a:t>
            </a:r>
            <a:r>
              <a:rPr lang="en-US" dirty="0"/>
              <a:t>quality </a:t>
            </a:r>
            <a:r>
              <a:rPr lang="en-US" dirty="0" smtClean="0"/>
              <a:t>decreases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pond with a carrying capacity of 20 fish will decrease if 50 fish are competing for the same food, habitat and </a:t>
            </a:r>
            <a:r>
              <a:rPr lang="en-US" dirty="0" smtClean="0"/>
              <a:t>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94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Deer Overpopulation</a:t>
            </a:r>
          </a:p>
        </p:txBody>
      </p:sp>
      <p:pic>
        <p:nvPicPr>
          <p:cNvPr id="137221" name="Picture 5" descr="02_browse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96000" cy="4683125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1600200" y="60198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Browse Line in Texas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Environmental Science Careers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Soil conservationist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Soil scientist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/>
              <a:t>Silviculturist</a:t>
            </a:r>
            <a:endParaRPr lang="en-US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Forestry consultant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Loggers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Forester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Timber Cruiser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Logging foreman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Skidder </a:t>
            </a:r>
            <a:r>
              <a:rPr lang="en-US" sz="2400" dirty="0" smtClean="0"/>
              <a:t>operators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Urban Forester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Wildlife biologist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Wildlife manager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Wildlife officer/Game </a:t>
            </a:r>
            <a:r>
              <a:rPr lang="en-US" sz="2400" dirty="0" smtClean="0"/>
              <a:t>warden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Soil technician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Wildlife technician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Ecologists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2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Hunting and Fishing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Helps </a:t>
            </a:r>
            <a:r>
              <a:rPr lang="en-US" sz="2400" dirty="0"/>
              <a:t>to maintain the proper carrying </a:t>
            </a:r>
            <a:r>
              <a:rPr lang="en-US" sz="2400" dirty="0" smtClean="0"/>
              <a:t>capacity</a:t>
            </a:r>
            <a:endParaRPr lang="en-US" sz="2400" dirty="0"/>
          </a:p>
          <a:p>
            <a:r>
              <a:rPr lang="en-US" sz="2400" dirty="0" smtClean="0"/>
              <a:t>Prevents:</a:t>
            </a:r>
          </a:p>
          <a:p>
            <a:pPr lvl="1"/>
            <a:r>
              <a:rPr lang="en-US" dirty="0" smtClean="0"/>
              <a:t>overpopulation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in </a:t>
            </a:r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/>
              <a:t>wildlife </a:t>
            </a:r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26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Crop Residue</a:t>
            </a:r>
          </a:p>
        </p:txBody>
      </p:sp>
      <p:pic>
        <p:nvPicPr>
          <p:cNvPr id="124933" name="Picture 5" descr="Photo%202-2%20(crop%20residue)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5953125" cy="3952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Wildlife in North Carolina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Hunted Species</a:t>
            </a:r>
          </a:p>
          <a:p>
            <a:pPr lvl="1"/>
            <a:r>
              <a:rPr lang="en-US" dirty="0" smtClean="0"/>
              <a:t>deer</a:t>
            </a:r>
            <a:r>
              <a:rPr lang="en-US" dirty="0"/>
              <a:t>, ducks, bear, quail, doves, rabbits</a:t>
            </a:r>
          </a:p>
          <a:p>
            <a:r>
              <a:rPr lang="en-US" sz="2400" dirty="0" smtClean="0"/>
              <a:t>Songbirds</a:t>
            </a:r>
          </a:p>
          <a:p>
            <a:pPr lvl="1"/>
            <a:r>
              <a:rPr lang="en-US" dirty="0" smtClean="0"/>
              <a:t>Cardinal</a:t>
            </a:r>
            <a:r>
              <a:rPr lang="en-US" dirty="0"/>
              <a:t>, robin, chickadee, Eastern bluebird</a:t>
            </a:r>
          </a:p>
          <a:p>
            <a:r>
              <a:rPr lang="en-US" sz="2400" dirty="0" smtClean="0"/>
              <a:t>Birds </a:t>
            </a:r>
            <a:r>
              <a:rPr lang="en-US" sz="2400" dirty="0"/>
              <a:t>of </a:t>
            </a:r>
            <a:r>
              <a:rPr lang="en-US" sz="2400" dirty="0" smtClean="0"/>
              <a:t>prey</a:t>
            </a:r>
          </a:p>
          <a:p>
            <a:pPr lvl="1"/>
            <a:r>
              <a:rPr lang="en-US" dirty="0" smtClean="0"/>
              <a:t>Red- </a:t>
            </a:r>
            <a:r>
              <a:rPr lang="en-US" dirty="0"/>
              <a:t>tailed hawk, Turkey and black vulture</a:t>
            </a:r>
          </a:p>
          <a:p>
            <a:r>
              <a:rPr lang="en-US" sz="2400" dirty="0" smtClean="0"/>
              <a:t>Fish </a:t>
            </a:r>
            <a:r>
              <a:rPr lang="en-US" sz="2400" dirty="0"/>
              <a:t>(freshwater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/>
              <a:t>largemouth </a:t>
            </a:r>
            <a:r>
              <a:rPr lang="en-US" dirty="0"/>
              <a:t>and smallmouth bass, bream, catfish, crappie</a:t>
            </a:r>
          </a:p>
        </p:txBody>
      </p:sp>
    </p:spTree>
    <p:extLst>
      <p:ext uri="{BB962C8B-B14F-4D97-AF65-F5344CB8AC3E}">
        <p14:creationId xmlns:p14="http://schemas.microsoft.com/office/powerpoint/2010/main" val="2065132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3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hdontap.com/images/uploads/gallery_images/193/re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9615"/>
            <a:ext cx="3657600" cy="41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rdinginformation.com/wp-content/gallery/turkey-vulture/turkey-vulture-1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628900"/>
            <a:ext cx="41529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01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Forest </a:t>
            </a:r>
            <a:r>
              <a:rPr lang="en-US" sz="3200" dirty="0" smtClean="0"/>
              <a:t>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</a:t>
            </a:r>
            <a:r>
              <a:rPr lang="en-US" dirty="0"/>
              <a:t>coniferous </a:t>
            </a:r>
            <a:r>
              <a:rPr lang="en-US" dirty="0" smtClean="0"/>
              <a:t>forest</a:t>
            </a:r>
          </a:p>
          <a:p>
            <a:pPr lvl="1"/>
            <a:r>
              <a:rPr lang="en-US" dirty="0" smtClean="0"/>
              <a:t>largest </a:t>
            </a:r>
            <a:r>
              <a:rPr lang="en-US" dirty="0"/>
              <a:t>region and produces large amounts of </a:t>
            </a:r>
            <a:r>
              <a:rPr lang="en-US" dirty="0" smtClean="0"/>
              <a:t>pulpwood</a:t>
            </a:r>
            <a:endParaRPr lang="en-US" dirty="0"/>
          </a:p>
          <a:p>
            <a:r>
              <a:rPr lang="en-US" dirty="0" smtClean="0"/>
              <a:t>Pacific </a:t>
            </a:r>
            <a:r>
              <a:rPr lang="en-US" dirty="0"/>
              <a:t>Coast </a:t>
            </a:r>
            <a:r>
              <a:rPr lang="en-US" dirty="0" smtClean="0"/>
              <a:t>Forest 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productive of the forest </a:t>
            </a:r>
            <a:r>
              <a:rPr lang="en-US" dirty="0" smtClean="0"/>
              <a:t>regions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of the largest trees in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Douglas Fir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of the most important commercially grown </a:t>
            </a:r>
            <a:r>
              <a:rPr lang="en-US" dirty="0" smtClean="0"/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76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Forest </a:t>
            </a:r>
            <a:r>
              <a:rPr lang="en-US" sz="3200" dirty="0" smtClean="0"/>
              <a:t>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Southern forests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potential for meeting the future lumber and pulpwood needs of the </a:t>
            </a:r>
            <a:r>
              <a:rPr lang="en-US" dirty="0" smtClean="0"/>
              <a:t>US</a:t>
            </a:r>
            <a:endParaRPr lang="en-US" dirty="0"/>
          </a:p>
          <a:p>
            <a:pPr lvl="2"/>
            <a:r>
              <a:rPr lang="en-US" dirty="0" smtClean="0"/>
              <a:t>Conifers</a:t>
            </a:r>
          </a:p>
          <a:p>
            <a:pPr lvl="3"/>
            <a:r>
              <a:rPr lang="en-US" dirty="0" smtClean="0"/>
              <a:t>Virginia</a:t>
            </a:r>
            <a:r>
              <a:rPr lang="en-US" dirty="0"/>
              <a:t>, loblolly, shortleaf, longleaf and slash pines</a:t>
            </a:r>
          </a:p>
          <a:p>
            <a:pPr lvl="2"/>
            <a:r>
              <a:rPr lang="en-US" dirty="0" smtClean="0"/>
              <a:t>Hardwoods</a:t>
            </a:r>
          </a:p>
          <a:p>
            <a:pPr lvl="3"/>
            <a:r>
              <a:rPr lang="en-US" dirty="0" smtClean="0"/>
              <a:t>Oak</a:t>
            </a:r>
            <a:r>
              <a:rPr lang="en-US" dirty="0"/>
              <a:t>, poplar, maple and walnut</a:t>
            </a:r>
          </a:p>
        </p:txBody>
      </p:sp>
    </p:spTree>
    <p:extLst>
      <p:ext uri="{BB962C8B-B14F-4D97-AF65-F5344CB8AC3E}">
        <p14:creationId xmlns:p14="http://schemas.microsoft.com/office/powerpoint/2010/main" val="1079169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Importance of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Recreation</a:t>
            </a:r>
          </a:p>
          <a:p>
            <a:pPr lvl="1"/>
            <a:r>
              <a:rPr lang="en-US" dirty="0" smtClean="0"/>
              <a:t>hunting</a:t>
            </a:r>
            <a:r>
              <a:rPr lang="en-US" dirty="0"/>
              <a:t>, hiking</a:t>
            </a:r>
          </a:p>
          <a:p>
            <a:r>
              <a:rPr lang="en-US" sz="2400" dirty="0" smtClean="0"/>
              <a:t>Wood products</a:t>
            </a:r>
          </a:p>
          <a:p>
            <a:pPr lvl="1"/>
            <a:r>
              <a:rPr lang="en-US" dirty="0" smtClean="0"/>
              <a:t>lumber</a:t>
            </a:r>
            <a:r>
              <a:rPr lang="en-US" dirty="0"/>
              <a:t>, pulpwood, etc.</a:t>
            </a:r>
          </a:p>
          <a:p>
            <a:r>
              <a:rPr lang="en-US" sz="2400" dirty="0" smtClean="0"/>
              <a:t>Wildlife habitat</a:t>
            </a:r>
            <a:endParaRPr lang="en-US" sz="2400" dirty="0"/>
          </a:p>
          <a:p>
            <a:r>
              <a:rPr lang="en-US" sz="2400" dirty="0" smtClean="0"/>
              <a:t>Filter</a:t>
            </a:r>
          </a:p>
          <a:p>
            <a:pPr lvl="1"/>
            <a:r>
              <a:rPr lang="en-US" dirty="0" smtClean="0"/>
              <a:t>water </a:t>
            </a:r>
            <a:r>
              <a:rPr lang="en-US" dirty="0"/>
              <a:t>and air</a:t>
            </a:r>
          </a:p>
        </p:txBody>
      </p:sp>
    </p:spTree>
    <p:extLst>
      <p:ext uri="{BB962C8B-B14F-4D97-AF65-F5344CB8AC3E}">
        <p14:creationId xmlns:p14="http://schemas.microsoft.com/office/powerpoint/2010/main" val="1947062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err="1" smtClean="0"/>
              <a:t>Silviculture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Scientific </a:t>
            </a:r>
            <a:r>
              <a:rPr lang="en-US" sz="2400" dirty="0"/>
              <a:t>forest management techniques</a:t>
            </a:r>
          </a:p>
          <a:p>
            <a:r>
              <a:rPr lang="en-US" sz="2400" dirty="0" smtClean="0"/>
              <a:t>Managing </a:t>
            </a:r>
            <a:r>
              <a:rPr lang="en-US" sz="2400" dirty="0"/>
              <a:t>growing timber</a:t>
            </a:r>
          </a:p>
          <a:p>
            <a:pPr lvl="1"/>
            <a:r>
              <a:rPr lang="en-US" dirty="0" smtClean="0"/>
              <a:t>Prescribed thinning</a:t>
            </a:r>
          </a:p>
          <a:p>
            <a:pPr lvl="2"/>
            <a:r>
              <a:rPr lang="en-US" dirty="0" smtClean="0"/>
              <a:t>remove </a:t>
            </a:r>
            <a:r>
              <a:rPr lang="en-US" dirty="0"/>
              <a:t>some trees when competition slows the growth of all </a:t>
            </a:r>
            <a:r>
              <a:rPr lang="en-US" dirty="0" smtClean="0"/>
              <a:t>trees</a:t>
            </a:r>
            <a:endParaRPr lang="en-US" dirty="0"/>
          </a:p>
          <a:p>
            <a:pPr lvl="1"/>
            <a:r>
              <a:rPr lang="en-US" dirty="0" smtClean="0"/>
              <a:t>Prescribed burning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the risk of </a:t>
            </a:r>
            <a:r>
              <a:rPr lang="en-US" dirty="0" smtClean="0"/>
              <a:t>wildfires</a:t>
            </a:r>
          </a:p>
          <a:p>
            <a:pPr lvl="2"/>
            <a:r>
              <a:rPr lang="en-US" dirty="0" smtClean="0"/>
              <a:t>eliminates </a:t>
            </a:r>
            <a:r>
              <a:rPr lang="en-US" dirty="0"/>
              <a:t>forest litter (fuel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40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err="1" smtClean="0"/>
              <a:t>Silviculture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Harvesting </a:t>
            </a:r>
            <a:r>
              <a:rPr lang="en-US" sz="2400" dirty="0"/>
              <a:t>Timber</a:t>
            </a:r>
          </a:p>
          <a:p>
            <a:pPr lvl="1"/>
            <a:r>
              <a:rPr lang="en-US" dirty="0" smtClean="0"/>
              <a:t>Clear cutting</a:t>
            </a:r>
          </a:p>
          <a:p>
            <a:pPr lvl="2"/>
            <a:r>
              <a:rPr lang="en-US" dirty="0" smtClean="0"/>
              <a:t>system </a:t>
            </a:r>
            <a:r>
              <a:rPr lang="en-US" dirty="0"/>
              <a:t>of harvesting trees where all of the trees in an area are </a:t>
            </a:r>
            <a:r>
              <a:rPr lang="en-US" dirty="0" smtClean="0"/>
              <a:t>removed</a:t>
            </a:r>
            <a:endParaRPr lang="en-US" dirty="0"/>
          </a:p>
          <a:p>
            <a:pPr lvl="1"/>
            <a:r>
              <a:rPr lang="en-US" dirty="0" smtClean="0"/>
              <a:t>Selection cutting</a:t>
            </a:r>
          </a:p>
          <a:p>
            <a:pPr lvl="2"/>
            <a:r>
              <a:rPr lang="en-US" dirty="0" smtClean="0"/>
              <a:t>recommended </a:t>
            </a:r>
            <a:r>
              <a:rPr lang="en-US" dirty="0"/>
              <a:t>for a forest of trees consisting </a:t>
            </a:r>
            <a:r>
              <a:rPr lang="en-US" dirty="0" smtClean="0"/>
              <a:t>of different </a:t>
            </a:r>
            <a:r>
              <a:rPr lang="en-US" dirty="0"/>
              <a:t>ages and </a:t>
            </a:r>
            <a:r>
              <a:rPr lang="en-US" dirty="0" smtClean="0"/>
              <a:t>species</a:t>
            </a:r>
            <a:endParaRPr lang="en-US" dirty="0"/>
          </a:p>
          <a:p>
            <a:r>
              <a:rPr lang="en-US" sz="2400" dirty="0" smtClean="0"/>
              <a:t>Replacing </a:t>
            </a:r>
            <a:r>
              <a:rPr lang="en-US" sz="2400" dirty="0"/>
              <a:t>trees</a:t>
            </a:r>
          </a:p>
          <a:p>
            <a:pPr lvl="1"/>
            <a:r>
              <a:rPr lang="en-US" dirty="0" smtClean="0"/>
              <a:t>Replanting </a:t>
            </a:r>
            <a:r>
              <a:rPr lang="en-US" dirty="0"/>
              <a:t>seedlings is a surer method of replacing </a:t>
            </a:r>
            <a:r>
              <a:rPr lang="en-US" dirty="0" smtClean="0"/>
              <a:t>trees</a:t>
            </a:r>
            <a:endParaRPr lang="en-US" dirty="0"/>
          </a:p>
          <a:p>
            <a:pPr lvl="1"/>
            <a:r>
              <a:rPr lang="en-US" dirty="0" smtClean="0"/>
              <a:t>Natural seeding</a:t>
            </a:r>
          </a:p>
          <a:p>
            <a:pPr lvl="2"/>
            <a:r>
              <a:rPr lang="en-US" dirty="0" smtClean="0"/>
              <a:t>least expensive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23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Deciduous</a:t>
            </a:r>
          </a:p>
        </p:txBody>
      </p:sp>
      <p:pic>
        <p:nvPicPr>
          <p:cNvPr id="81927" name="Picture 7" descr="pictempe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410200" cy="40655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careers in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Soil conservationist – assists landowners in implementing best land use practices</a:t>
            </a:r>
          </a:p>
          <a:p>
            <a:r>
              <a:rPr lang="en-US" sz="2400" dirty="0" smtClean="0"/>
              <a:t>Soil scientist– classify soil according to the most appropriate use. Requires bachelor’s degree (4 yr)</a:t>
            </a:r>
          </a:p>
          <a:p>
            <a:r>
              <a:rPr lang="en-US" sz="2400" dirty="0" err="1" smtClean="0"/>
              <a:t>Silviculturist</a:t>
            </a:r>
            <a:r>
              <a:rPr lang="en-US" sz="2400" dirty="0" smtClean="0"/>
              <a:t>– one who scientifically manages forests (specializing in the care of trees)</a:t>
            </a:r>
          </a:p>
          <a:p>
            <a:r>
              <a:rPr lang="en-US" sz="2400" dirty="0" smtClean="0"/>
              <a:t>Forestry consultant– advises private forest land owners. </a:t>
            </a:r>
          </a:p>
          <a:p>
            <a:r>
              <a:rPr lang="en-US" sz="2400" dirty="0" smtClean="0"/>
              <a:t>Loggers– one who harvests trees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Identification </a:t>
            </a:r>
            <a:r>
              <a:rPr lang="en-US" sz="3200" dirty="0"/>
              <a:t>and Uses of Important Tree Species in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Hardwoods </a:t>
            </a:r>
            <a:r>
              <a:rPr lang="en-US" sz="2400" dirty="0"/>
              <a:t>– deciduous trees</a:t>
            </a:r>
          </a:p>
          <a:p>
            <a:pPr lvl="1"/>
            <a:r>
              <a:rPr lang="en-US" dirty="0" smtClean="0"/>
              <a:t>Ash</a:t>
            </a:r>
            <a:endParaRPr lang="en-US" dirty="0"/>
          </a:p>
          <a:p>
            <a:pPr lvl="2"/>
            <a:r>
              <a:rPr lang="en-US" dirty="0" smtClean="0"/>
              <a:t>baseball </a:t>
            </a:r>
            <a:r>
              <a:rPr lang="en-US" dirty="0"/>
              <a:t>bats, handles</a:t>
            </a:r>
          </a:p>
          <a:p>
            <a:pPr lvl="2"/>
            <a:r>
              <a:rPr lang="en-US" dirty="0" smtClean="0"/>
              <a:t>opposite </a:t>
            </a:r>
            <a:r>
              <a:rPr lang="en-US" dirty="0" err="1"/>
              <a:t>pinnately</a:t>
            </a:r>
            <a:r>
              <a:rPr lang="en-US" dirty="0"/>
              <a:t> compound leaves</a:t>
            </a:r>
          </a:p>
          <a:p>
            <a:pPr lvl="1"/>
            <a:r>
              <a:rPr lang="en-US" dirty="0" smtClean="0"/>
              <a:t>White </a:t>
            </a:r>
            <a:r>
              <a:rPr lang="en-US" dirty="0"/>
              <a:t>oak</a:t>
            </a:r>
          </a:p>
          <a:p>
            <a:pPr lvl="2"/>
            <a:r>
              <a:rPr lang="en-US" dirty="0" smtClean="0"/>
              <a:t>flooring</a:t>
            </a:r>
            <a:r>
              <a:rPr lang="en-US" dirty="0"/>
              <a:t>, furniture</a:t>
            </a:r>
          </a:p>
          <a:p>
            <a:pPr lvl="2"/>
            <a:r>
              <a:rPr lang="en-US" dirty="0" smtClean="0"/>
              <a:t>alternate</a:t>
            </a:r>
            <a:r>
              <a:rPr lang="en-US" dirty="0"/>
              <a:t>, </a:t>
            </a:r>
            <a:r>
              <a:rPr lang="en-US" dirty="0" err="1"/>
              <a:t>pinnately</a:t>
            </a:r>
            <a:r>
              <a:rPr lang="en-US" dirty="0"/>
              <a:t> lobed leaves, </a:t>
            </a:r>
          </a:p>
          <a:p>
            <a:pPr lvl="1"/>
            <a:r>
              <a:rPr lang="en-US" dirty="0" smtClean="0"/>
              <a:t>Red </a:t>
            </a:r>
            <a:r>
              <a:rPr lang="en-US" dirty="0"/>
              <a:t>Maple</a:t>
            </a:r>
          </a:p>
          <a:p>
            <a:pPr lvl="2"/>
            <a:r>
              <a:rPr lang="en-US" dirty="0" smtClean="0"/>
              <a:t>lumber</a:t>
            </a:r>
            <a:r>
              <a:rPr lang="en-US" dirty="0"/>
              <a:t>, veneer, cabinets</a:t>
            </a:r>
          </a:p>
          <a:p>
            <a:pPr lvl="2"/>
            <a:r>
              <a:rPr lang="en-US" dirty="0" smtClean="0"/>
              <a:t>opposite</a:t>
            </a:r>
            <a:r>
              <a:rPr lang="en-US" dirty="0"/>
              <a:t>, </a:t>
            </a:r>
            <a:r>
              <a:rPr lang="en-US" dirty="0" err="1"/>
              <a:t>palmately</a:t>
            </a:r>
            <a:r>
              <a:rPr lang="en-US" dirty="0"/>
              <a:t> lobed,3-5 lobed</a:t>
            </a:r>
          </a:p>
        </p:txBody>
      </p:sp>
    </p:spTree>
    <p:extLst>
      <p:ext uri="{BB962C8B-B14F-4D97-AF65-F5344CB8AC3E}">
        <p14:creationId xmlns:p14="http://schemas.microsoft.com/office/powerpoint/2010/main" val="3185205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Ash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248400" cy="3551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River Birch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5791200" cy="3900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Coniferous</a:t>
            </a:r>
          </a:p>
        </p:txBody>
      </p:sp>
      <p:pic>
        <p:nvPicPr>
          <p:cNvPr id="80902" name="Picture 6" descr="Conifer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076950" cy="3911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Identification </a:t>
            </a:r>
            <a:r>
              <a:rPr lang="en-US" sz="3200" dirty="0"/>
              <a:t>and Uses of Important Tree Species in 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Conifers </a:t>
            </a:r>
            <a:r>
              <a:rPr lang="en-US" sz="2400" dirty="0"/>
              <a:t>(softwoods) – needle-type evergreens</a:t>
            </a:r>
          </a:p>
          <a:p>
            <a:pPr lvl="1"/>
            <a:r>
              <a:rPr lang="en-US" dirty="0" smtClean="0"/>
              <a:t>Frazier </a:t>
            </a:r>
            <a:r>
              <a:rPr lang="en-US" dirty="0"/>
              <a:t>fir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important commercially grown Christmas Tree in NC (mountains)</a:t>
            </a:r>
          </a:p>
          <a:p>
            <a:pPr lvl="2"/>
            <a:r>
              <a:rPr lang="en-US" dirty="0" smtClean="0"/>
              <a:t>dark </a:t>
            </a:r>
            <a:r>
              <a:rPr lang="en-US" dirty="0"/>
              <a:t>green ½-1” long singular needle</a:t>
            </a:r>
          </a:p>
          <a:p>
            <a:pPr lvl="1"/>
            <a:r>
              <a:rPr lang="en-US" dirty="0" smtClean="0"/>
              <a:t>Loblolly </a:t>
            </a:r>
            <a:r>
              <a:rPr lang="en-US" dirty="0"/>
              <a:t>pine</a:t>
            </a:r>
          </a:p>
          <a:p>
            <a:pPr lvl="2"/>
            <a:r>
              <a:rPr lang="en-US" dirty="0" smtClean="0"/>
              <a:t>pulpwood </a:t>
            </a:r>
            <a:r>
              <a:rPr lang="en-US" dirty="0"/>
              <a:t>and plywood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needles/bundle, needles 6-9” long needles.</a:t>
            </a:r>
          </a:p>
          <a:p>
            <a:pPr lvl="1"/>
            <a:r>
              <a:rPr lang="en-US" dirty="0" smtClean="0"/>
              <a:t>Longleaf </a:t>
            </a:r>
            <a:r>
              <a:rPr lang="en-US" dirty="0"/>
              <a:t>pine </a:t>
            </a:r>
          </a:p>
          <a:p>
            <a:pPr lvl="2"/>
            <a:r>
              <a:rPr lang="en-US" dirty="0" smtClean="0"/>
              <a:t>lumber</a:t>
            </a:r>
            <a:r>
              <a:rPr lang="en-US" dirty="0"/>
              <a:t>, pulpwood and plywood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needles/bundle, 8-18” long </a:t>
            </a:r>
            <a:r>
              <a:rPr lang="en-US" dirty="0" smtClean="0"/>
              <a:t>needles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81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Loblolly pine</a:t>
            </a:r>
          </a:p>
        </p:txBody>
      </p:sp>
      <p:pic>
        <p:nvPicPr>
          <p:cNvPr id="86022" name="Picture 6" descr="COM_loblo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3011488" cy="4200525"/>
          </a:xfrm>
          <a:prstGeom prst="rect">
            <a:avLst/>
          </a:prstGeom>
          <a:noFill/>
        </p:spPr>
      </p:pic>
      <p:pic>
        <p:nvPicPr>
          <p:cNvPr id="86024" name="Picture 8" descr="COM_lobloll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90800"/>
            <a:ext cx="230028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Douglas fir</a:t>
            </a:r>
          </a:p>
        </p:txBody>
      </p:sp>
      <p:pic>
        <p:nvPicPr>
          <p:cNvPr id="83974" name="Picture 6" descr="179grnd%20fir-Douglas-fir%20dominated%20rocky%20mountains%20mixed%20conmifer%20forest-esterior%20view%20of%20a%20grand%20number%20t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2463800" cy="38195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3978" name="Picture 10" descr="douglas%20fir%20cone%20on%20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3581400" cy="2686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Fraser fir</a:t>
            </a:r>
            <a:endParaRPr lang="en-US" dirty="0"/>
          </a:p>
        </p:txBody>
      </p:sp>
      <p:pic>
        <p:nvPicPr>
          <p:cNvPr id="11269" name="Picture 5" descr="greentreesod_1629_1071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889"/>
            <a:ext cx="4017963" cy="608801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Measurement of Trees and Lumber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Pulpwood </a:t>
            </a:r>
          </a:p>
          <a:p>
            <a:pPr lvl="1"/>
            <a:r>
              <a:rPr lang="en-US" dirty="0" smtClean="0"/>
              <a:t>DBH</a:t>
            </a:r>
            <a:r>
              <a:rPr lang="en-US" dirty="0"/>
              <a:t>, merchantable height in feet, cords</a:t>
            </a:r>
          </a:p>
          <a:p>
            <a:r>
              <a:rPr lang="en-US" sz="2400" dirty="0" err="1" smtClean="0"/>
              <a:t>Sawtimber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DBH</a:t>
            </a:r>
            <a:r>
              <a:rPr lang="en-US" dirty="0"/>
              <a:t>, 16 foot logs, board feet</a:t>
            </a:r>
          </a:p>
          <a:p>
            <a:r>
              <a:rPr lang="en-US" sz="2400" dirty="0" smtClean="0"/>
              <a:t>Lumber 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board foot = 144 cubic </a:t>
            </a:r>
            <a:r>
              <a:rPr lang="en-US" dirty="0" smtClean="0"/>
              <a:t>inches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0671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Plywood</a:t>
            </a:r>
          </a:p>
        </p:txBody>
      </p:sp>
      <p:pic>
        <p:nvPicPr>
          <p:cNvPr id="88070" name="Picture 6" descr="plyw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3333750" cy="2476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8072" name="Picture 8" descr="plyw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3886200" cy="2952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careers in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Urban Forester– the one responsible for the health and well-being of our cities trees</a:t>
            </a:r>
          </a:p>
          <a:p>
            <a:r>
              <a:rPr lang="en-US" sz="2400" dirty="0" smtClean="0"/>
              <a:t>Wildlife biologist– does research on habitat and wildlife and advises government agencies in establishing fish/game laws and habitat improvement programs. Requires minimum of bachelor’s degree (4 yr)</a:t>
            </a:r>
          </a:p>
          <a:p>
            <a:r>
              <a:rPr lang="en-US" sz="2400" dirty="0" smtClean="0"/>
              <a:t>Wildlife manager – often work in government agencies , advising land owners and managing game populations on public lands</a:t>
            </a:r>
          </a:p>
          <a:p>
            <a:r>
              <a:rPr lang="en-US" sz="2400" dirty="0" smtClean="0"/>
              <a:t>Wildlife officer/Game warden– works for the agency (North Carolina Wildlife Commission) responsible for controlling the harvest of wildlife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Diameter Breast Height (DBH)</a:t>
            </a:r>
            <a:endParaRPr lang="en-US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300788" cy="390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Diameter Breast Height (DBH)</a:t>
            </a:r>
          </a:p>
        </p:txBody>
      </p:sp>
      <p:pic>
        <p:nvPicPr>
          <p:cNvPr id="56323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429375" cy="3697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Height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4488"/>
            <a:ext cx="9144000" cy="5243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Board Feet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r>
              <a:rPr lang="en-US"/>
              <a:t>Measurement of volume</a:t>
            </a:r>
          </a:p>
          <a:p>
            <a:r>
              <a:rPr lang="en-US"/>
              <a:t>Formula</a:t>
            </a:r>
          </a:p>
          <a:p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82925" y="59213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0" y="3535363"/>
            <a:ext cx="7162800" cy="1189037"/>
            <a:chOff x="912" y="1920"/>
            <a:chExt cx="4512" cy="74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32" y="1920"/>
              <a:ext cx="3792" cy="749"/>
              <a:chOff x="768" y="1920"/>
              <a:chExt cx="3792" cy="749"/>
            </a:xfrm>
          </p:grpSpPr>
          <p:sp>
            <p:nvSpPr>
              <p:cNvPr id="59398" name="Text Box 6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3792" cy="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# pieces X</a:t>
                </a:r>
                <a:r>
                  <a:rPr lang="en-US" sz="3600" b="1"/>
                  <a:t> t </a:t>
                </a:r>
                <a:r>
                  <a:rPr lang="en-US" b="1"/>
                  <a:t>(inches) X </a:t>
                </a:r>
                <a:r>
                  <a:rPr lang="en-US" sz="3600" b="1"/>
                  <a:t>w</a:t>
                </a:r>
                <a:r>
                  <a:rPr lang="en-US" b="1"/>
                  <a:t> (inches) X l (feet)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/>
                  <a:t>			12 </a:t>
                </a:r>
              </a:p>
            </p:txBody>
          </p:sp>
          <p:sp>
            <p:nvSpPr>
              <p:cNvPr id="59399" name="Line 7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3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2" name="Text Box 10"/>
            <p:cNvSpPr txBox="1">
              <a:spLocks noChangeArrowheads="1"/>
            </p:cNvSpPr>
            <p:nvPr/>
          </p:nvSpPr>
          <p:spPr bwMode="auto">
            <a:xfrm>
              <a:off x="912" y="206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bf=</a:t>
              </a:r>
              <a:endParaRPr lang="en-US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838200" y="4495800"/>
            <a:ext cx="7162800" cy="1465263"/>
            <a:chOff x="912" y="1920"/>
            <a:chExt cx="4512" cy="923"/>
          </a:xfrm>
        </p:grpSpPr>
        <p:grpSp>
          <p:nvGrpSpPr>
            <p:cNvPr id="3" name="Group 1029"/>
            <p:cNvGrpSpPr>
              <a:grpSpLocks/>
            </p:cNvGrpSpPr>
            <p:nvPr/>
          </p:nvGrpSpPr>
          <p:grpSpPr bwMode="auto">
            <a:xfrm>
              <a:off x="1632" y="1920"/>
              <a:ext cx="3792" cy="923"/>
              <a:chOff x="768" y="1920"/>
              <a:chExt cx="3792" cy="923"/>
            </a:xfrm>
          </p:grpSpPr>
          <p:sp>
            <p:nvSpPr>
              <p:cNvPr id="60422" name="Text Box 1030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3792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	5 X 2” X 4” X 8’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600" b="1"/>
                  <a:t>		    12 </a:t>
                </a:r>
              </a:p>
            </p:txBody>
          </p:sp>
          <p:sp>
            <p:nvSpPr>
              <p:cNvPr id="60423" name="Line 1031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3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24" name="Text Box 1032"/>
            <p:cNvSpPr txBox="1">
              <a:spLocks noChangeArrowheads="1"/>
            </p:cNvSpPr>
            <p:nvPr/>
          </p:nvSpPr>
          <p:spPr bwMode="auto">
            <a:xfrm>
              <a:off x="912" y="206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bf=</a:t>
              </a:r>
              <a:endParaRPr lang="en-US"/>
            </a:p>
          </p:txBody>
        </p:sp>
      </p:grpSp>
      <p:sp>
        <p:nvSpPr>
          <p:cNvPr id="60425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Board Feet</a:t>
            </a:r>
          </a:p>
        </p:txBody>
      </p:sp>
      <p:sp>
        <p:nvSpPr>
          <p:cNvPr id="60426" name="Rectangle 10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</a:t>
            </a:r>
          </a:p>
          <a:p>
            <a:pPr lvl="1"/>
            <a:r>
              <a:rPr lang="en-US"/>
              <a:t>calculate board feet if you have 5 pieces of lumber that are 2 inches thick, 4 inches wide, and all are 8 feet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Board Feet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762000"/>
          </a:xfrm>
        </p:spPr>
        <p:txBody>
          <a:bodyPr/>
          <a:lstStyle/>
          <a:p>
            <a:r>
              <a:rPr lang="en-US"/>
              <a:t>Answer: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62000" y="2743200"/>
            <a:ext cx="7162800" cy="1465263"/>
            <a:chOff x="912" y="1920"/>
            <a:chExt cx="4512" cy="923"/>
          </a:xfrm>
        </p:grpSpPr>
        <p:grpSp>
          <p:nvGrpSpPr>
            <p:cNvPr id="3" name="Group 1029"/>
            <p:cNvGrpSpPr>
              <a:grpSpLocks/>
            </p:cNvGrpSpPr>
            <p:nvPr/>
          </p:nvGrpSpPr>
          <p:grpSpPr bwMode="auto">
            <a:xfrm>
              <a:off x="1632" y="1920"/>
              <a:ext cx="3792" cy="923"/>
              <a:chOff x="768" y="1920"/>
              <a:chExt cx="3792" cy="923"/>
            </a:xfrm>
          </p:grpSpPr>
          <p:sp>
            <p:nvSpPr>
              <p:cNvPr id="61446" name="Text Box 1030"/>
              <p:cNvSpPr txBox="1">
                <a:spLocks noChangeArrowheads="1"/>
              </p:cNvSpPr>
              <p:nvPr/>
            </p:nvSpPr>
            <p:spPr bwMode="auto">
              <a:xfrm>
                <a:off x="768" y="1920"/>
                <a:ext cx="3792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	5 X 2” X 4” X 8’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3600" b="1"/>
                  <a:t>		    12 </a:t>
                </a:r>
              </a:p>
            </p:txBody>
          </p:sp>
          <p:sp>
            <p:nvSpPr>
              <p:cNvPr id="61447" name="Line 1031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37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448" name="Text Box 1032"/>
            <p:cNvSpPr txBox="1">
              <a:spLocks noChangeArrowheads="1"/>
            </p:cNvSpPr>
            <p:nvPr/>
          </p:nvSpPr>
          <p:spPr bwMode="auto">
            <a:xfrm>
              <a:off x="912" y="2064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bf=</a:t>
              </a:r>
              <a:endParaRPr lang="en-US"/>
            </a:p>
          </p:txBody>
        </p:sp>
      </p:grpSp>
      <p:sp>
        <p:nvSpPr>
          <p:cNvPr id="61449" name="Rectangle 1033"/>
          <p:cNvSpPr>
            <a:spLocks noChangeArrowheads="1"/>
          </p:cNvSpPr>
          <p:nvPr/>
        </p:nvSpPr>
        <p:spPr bwMode="auto">
          <a:xfrm>
            <a:off x="762000" y="4495800"/>
            <a:ext cx="176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bf= 26.6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49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tools and their safety practices related to the environmental science industry.</a:t>
            </a:r>
          </a:p>
        </p:txBody>
      </p:sp>
    </p:spTree>
    <p:extLst>
      <p:ext uri="{BB962C8B-B14F-4D97-AF65-F5344CB8AC3E}">
        <p14:creationId xmlns:p14="http://schemas.microsoft.com/office/powerpoint/2010/main" val="27300521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Bush axe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bushes and under </a:t>
            </a:r>
            <a:r>
              <a:rPr lang="en-US" dirty="0" smtClean="0"/>
              <a:t>growth</a:t>
            </a:r>
            <a:endParaRPr lang="en-US" dirty="0"/>
          </a:p>
        </p:txBody>
      </p:sp>
      <p:pic>
        <p:nvPicPr>
          <p:cNvPr id="10242" name="Picture 2" descr="http://ecx.images-amazon.com/images/I/61oa-EYjhg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599" y="2895600"/>
            <a:ext cx="4279605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4007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Chain </a:t>
            </a:r>
            <a:r>
              <a:rPr lang="en-US" sz="2400" dirty="0"/>
              <a:t>saw </a:t>
            </a:r>
            <a:r>
              <a:rPr lang="en-US" sz="2400" dirty="0" smtClean="0"/>
              <a:t>file</a:t>
            </a:r>
          </a:p>
          <a:p>
            <a:pPr lvl="1"/>
            <a:r>
              <a:rPr lang="en-US" dirty="0" smtClean="0"/>
              <a:t>Sharpening </a:t>
            </a:r>
            <a:r>
              <a:rPr lang="en-US" dirty="0"/>
              <a:t>chain saw </a:t>
            </a:r>
            <a:r>
              <a:rPr lang="en-US" dirty="0" smtClean="0"/>
              <a:t>chain</a:t>
            </a:r>
            <a:endParaRPr lang="en-US" dirty="0"/>
          </a:p>
        </p:txBody>
      </p:sp>
      <p:pic>
        <p:nvPicPr>
          <p:cNvPr id="9218" name="Picture 2" descr="http://www.pjtool.com/images/products/detail/108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514600"/>
            <a:ext cx="3981450" cy="3981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Half hatchet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and fitting </a:t>
            </a:r>
            <a:r>
              <a:rPr lang="en-US" dirty="0" smtClean="0"/>
              <a:t>firewood</a:t>
            </a:r>
            <a:endParaRPr lang="en-US" dirty="0"/>
          </a:p>
        </p:txBody>
      </p:sp>
      <p:pic>
        <p:nvPicPr>
          <p:cNvPr id="8194" name="Picture 2" descr="http://www.forestry-suppliers.com/Images/Original/8174_33293_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3179379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careers in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Soil technician – uses soil auger/soil tube to take soil samples and do technical field work</a:t>
            </a:r>
          </a:p>
          <a:p>
            <a:r>
              <a:rPr lang="en-US" sz="2400" dirty="0" smtClean="0"/>
              <a:t>Wildlife technician – works in the field tagging animals, gathering data and assisting with research</a:t>
            </a:r>
          </a:p>
          <a:p>
            <a:r>
              <a:rPr lang="en-US" sz="2400" dirty="0" smtClean="0"/>
              <a:t>Ecologists – studies the effects of the environment on animal life</a:t>
            </a:r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Increment borer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growth rate of </a:t>
            </a:r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7170" name="Picture 2" descr="http://ecx.images-amazon.com/images/I/31fT4p47l4L._SX46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012" y="3581400"/>
            <a:ext cx="7349238" cy="288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Planting bar</a:t>
            </a:r>
          </a:p>
          <a:p>
            <a:pPr lvl="1"/>
            <a:r>
              <a:rPr lang="en-US" dirty="0" smtClean="0"/>
              <a:t>Setting </a:t>
            </a:r>
            <a:r>
              <a:rPr lang="en-US" dirty="0"/>
              <a:t>out tree </a:t>
            </a:r>
            <a:r>
              <a:rPr lang="en-US" dirty="0" smtClean="0"/>
              <a:t>seedlings</a:t>
            </a:r>
            <a:endParaRPr lang="en-US" dirty="0"/>
          </a:p>
        </p:txBody>
      </p:sp>
      <p:pic>
        <p:nvPicPr>
          <p:cNvPr id="6146" name="Picture 2" descr="http://www.kelcomaine.com/webpics/k/kpb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52800"/>
            <a:ext cx="4165600" cy="3124200"/>
          </a:xfrm>
          <a:prstGeom prst="rect">
            <a:avLst/>
          </a:prstGeom>
          <a:noFill/>
        </p:spPr>
      </p:pic>
      <p:pic>
        <p:nvPicPr>
          <p:cNvPr id="5" name="Picture 2" descr="http://i1.ytimg.com/vi/uUzeruQT8xE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3733800" cy="28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Soil auger</a:t>
            </a:r>
          </a:p>
          <a:p>
            <a:pPr lvl="1"/>
            <a:r>
              <a:rPr lang="en-US" dirty="0" smtClean="0"/>
              <a:t>Boring </a:t>
            </a:r>
            <a:r>
              <a:rPr lang="en-US" dirty="0"/>
              <a:t>into soil to get </a:t>
            </a:r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5124" name="Picture 4" descr="http://www.huttonsoils.com/sites/www.huttonsoils.com/files/images/Au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7777661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Tree </a:t>
            </a:r>
            <a:r>
              <a:rPr lang="en-US" sz="2400" dirty="0"/>
              <a:t>diameter </a:t>
            </a:r>
            <a:r>
              <a:rPr lang="en-US" sz="2400" dirty="0" smtClean="0"/>
              <a:t>tape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circumference of </a:t>
            </a:r>
            <a:r>
              <a:rPr lang="en-US" dirty="0" smtClean="0"/>
              <a:t>trees</a:t>
            </a:r>
            <a:endParaRPr lang="en-US" dirty="0"/>
          </a:p>
        </p:txBody>
      </p:sp>
      <p:pic>
        <p:nvPicPr>
          <p:cNvPr id="4098" name="Picture 2" descr="http://www.hayesinstrument.com/accs_TapeLufkin120TP_08_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0633"/>
            <a:ext cx="4229100" cy="3044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5957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Secchi</a:t>
            </a:r>
            <a:r>
              <a:rPr lang="en-US" sz="2400" dirty="0"/>
              <a:t> </a:t>
            </a:r>
            <a:r>
              <a:rPr lang="en-US" sz="2400" dirty="0" smtClean="0"/>
              <a:t>disc</a:t>
            </a:r>
          </a:p>
          <a:p>
            <a:pPr lvl="1"/>
            <a:r>
              <a:rPr lang="en-US" dirty="0" smtClean="0"/>
              <a:t>measures </a:t>
            </a:r>
            <a:r>
              <a:rPr lang="en-US" dirty="0"/>
              <a:t>turbidity of </a:t>
            </a:r>
            <a:r>
              <a:rPr lang="en-US" dirty="0" smtClean="0"/>
              <a:t>water</a:t>
            </a:r>
            <a:endParaRPr lang="en-US" dirty="0"/>
          </a:p>
        </p:txBody>
      </p:sp>
      <p:pic>
        <p:nvPicPr>
          <p:cNvPr id="3074" name="Picture 2" descr="http://lakes.chebucto.org/DATA/PARAMETERS/SD/PIC/secchibo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2762" y="3124200"/>
            <a:ext cx="5064414" cy="3362326"/>
          </a:xfrm>
          <a:prstGeom prst="rect">
            <a:avLst/>
          </a:prstGeom>
          <a:noFill/>
        </p:spPr>
      </p:pic>
      <p:pic>
        <p:nvPicPr>
          <p:cNvPr id="3076" name="Picture 4" descr="http://www.oftimeandtheriver.org/resources/mid20century/images/SecchiDi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3000375" cy="200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84638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Clinometer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measure the height of a </a:t>
            </a:r>
            <a:r>
              <a:rPr lang="en-US" dirty="0" smtClean="0"/>
              <a:t>tree</a:t>
            </a:r>
            <a:endParaRPr lang="en-US" dirty="0"/>
          </a:p>
        </p:txBody>
      </p:sp>
      <p:pic>
        <p:nvPicPr>
          <p:cNvPr id="2050" name="Picture 2" descr="http://www.forestry-suppliers.com/Images/Original/1316_43830_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95600"/>
            <a:ext cx="3984171" cy="3486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4801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/>
              <a:t>Examples of tools used in Environmental </a:t>
            </a:r>
            <a:r>
              <a:rPr lang="en-US" sz="3200" dirty="0" smtClean="0"/>
              <a:t>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Tree </a:t>
            </a:r>
            <a:r>
              <a:rPr lang="en-US" sz="2400" dirty="0"/>
              <a:t>scale </a:t>
            </a:r>
            <a:r>
              <a:rPr lang="en-US" sz="2400" dirty="0" smtClean="0"/>
              <a:t>stick</a:t>
            </a:r>
            <a:br>
              <a:rPr lang="en-US" sz="2400" dirty="0" smtClean="0"/>
            </a:br>
            <a:r>
              <a:rPr lang="en-US" sz="2400" dirty="0" smtClean="0"/>
              <a:t>	used </a:t>
            </a:r>
            <a:r>
              <a:rPr lang="en-US" sz="2400" dirty="0"/>
              <a:t>to measure tree diameter and </a:t>
            </a:r>
            <a:r>
              <a:rPr lang="en-US" sz="2400" dirty="0" smtClean="0"/>
              <a:t>height</a:t>
            </a:r>
            <a:endParaRPr lang="en-US" sz="2400" dirty="0"/>
          </a:p>
        </p:txBody>
      </p:sp>
      <p:pic>
        <p:nvPicPr>
          <p:cNvPr id="1026" name="Picture 2" descr="http://www.elimbs.com/images/BiltmoreStick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971800"/>
            <a:ext cx="4114800" cy="3086100"/>
          </a:xfrm>
          <a:prstGeom prst="rect">
            <a:avLst/>
          </a:prstGeom>
          <a:noFill/>
        </p:spPr>
      </p:pic>
      <p:pic>
        <p:nvPicPr>
          <p:cNvPr id="1028" name="Picture 4" descr="http://www.uaex.edu/envirothon/forestry/images/scalestic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3009900" cy="293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48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200" dirty="0" smtClean="0"/>
              <a:t>Examples of careers in Environmental Science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Forester – provides assistance in managing forests for the private landowner as well as the commercial grower</a:t>
            </a:r>
          </a:p>
          <a:p>
            <a:r>
              <a:rPr lang="en-US" sz="2400" dirty="0" smtClean="0"/>
              <a:t>Timber Cruiser – are hired by private landowners and companies to estimate tree volume on a tract of land</a:t>
            </a:r>
          </a:p>
          <a:p>
            <a:r>
              <a:rPr lang="en-US" sz="2400" dirty="0" smtClean="0"/>
              <a:t>Logging foreman – is responsible for overseeing and managing logging operations</a:t>
            </a:r>
          </a:p>
          <a:p>
            <a:r>
              <a:rPr lang="en-US" sz="2400" dirty="0" smtClean="0"/>
              <a:t>Skidder operators – move felled trees form the cutting site to the loading area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603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800</TotalTime>
  <Words>2211</Words>
  <Application>Microsoft Office PowerPoint</Application>
  <PresentationFormat>On-screen Show (4:3)</PresentationFormat>
  <Paragraphs>409</Paragraphs>
  <Slides>86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Adjacency</vt:lpstr>
      <vt:lpstr>Environmental Science</vt:lpstr>
      <vt:lpstr>Objective 5.01</vt:lpstr>
      <vt:lpstr>Major career areas of Environmental Science</vt:lpstr>
      <vt:lpstr>Major career areas of Environmental Science</vt:lpstr>
      <vt:lpstr>Environmental Science Careers</vt:lpstr>
      <vt:lpstr>Examples of careers in Environmental Science</vt:lpstr>
      <vt:lpstr>Examples of careers in Environmental Science</vt:lpstr>
      <vt:lpstr>Examples of careers in Environmental Science</vt:lpstr>
      <vt:lpstr>Examples of careers in Environmental Science</vt:lpstr>
      <vt:lpstr>Objective 5.02</vt:lpstr>
      <vt:lpstr>Environmental Biotechnology</vt:lpstr>
      <vt:lpstr>Environmental Biotechnology Examples</vt:lpstr>
      <vt:lpstr>Environmental Biotechnology Examples</vt:lpstr>
      <vt:lpstr>Environmental Biotechnology Examples</vt:lpstr>
      <vt:lpstr>Environmental Biotechnology Examples</vt:lpstr>
      <vt:lpstr>Environmental Biotechnology Examples</vt:lpstr>
      <vt:lpstr>Environmental Biotechnology Examples</vt:lpstr>
      <vt:lpstr>Limitations of using bio and phytoremediation</vt:lpstr>
      <vt:lpstr>Assignment</vt:lpstr>
      <vt:lpstr>Objective 5.03</vt:lpstr>
      <vt:lpstr>Water Resources </vt:lpstr>
      <vt:lpstr>Water Resources </vt:lpstr>
      <vt:lpstr>Assignment</vt:lpstr>
      <vt:lpstr>PowerPoint Presentation</vt:lpstr>
      <vt:lpstr>Water Resources </vt:lpstr>
      <vt:lpstr>Water Resources </vt:lpstr>
      <vt:lpstr>Water Resources </vt:lpstr>
      <vt:lpstr>Soil</vt:lpstr>
      <vt:lpstr>Soil Profile</vt:lpstr>
      <vt:lpstr>Soil Texture</vt:lpstr>
      <vt:lpstr>Soil Structure</vt:lpstr>
      <vt:lpstr>Soil Classification</vt:lpstr>
      <vt:lpstr>Blocky Structure</vt:lpstr>
      <vt:lpstr>Granular</vt:lpstr>
      <vt:lpstr>Structure</vt:lpstr>
      <vt:lpstr>Soil Conservation </vt:lpstr>
      <vt:lpstr>Soil Conservation</vt:lpstr>
      <vt:lpstr>Sheet Erosion</vt:lpstr>
      <vt:lpstr>Gully Erosion</vt:lpstr>
      <vt:lpstr>Gully Erosion</vt:lpstr>
      <vt:lpstr>Wildlife Management</vt:lpstr>
      <vt:lpstr>Wildlife Environments</vt:lpstr>
      <vt:lpstr>Wildlife Environments</vt:lpstr>
      <vt:lpstr>Trout</vt:lpstr>
      <vt:lpstr>Catfish</vt:lpstr>
      <vt:lpstr>Largemouth Bass</vt:lpstr>
      <vt:lpstr>Tilapia</vt:lpstr>
      <vt:lpstr>Carrying Capacity</vt:lpstr>
      <vt:lpstr>Deer Overpopulation</vt:lpstr>
      <vt:lpstr>Hunting and Fishing</vt:lpstr>
      <vt:lpstr>Crop Residue</vt:lpstr>
      <vt:lpstr>Examples of Wildlife in North Carolina</vt:lpstr>
      <vt:lpstr>PowerPoint Presentation</vt:lpstr>
      <vt:lpstr>Forest Management</vt:lpstr>
      <vt:lpstr>Forest Management</vt:lpstr>
      <vt:lpstr>Importance of Forests</vt:lpstr>
      <vt:lpstr>Silviculture</vt:lpstr>
      <vt:lpstr>Silviculture</vt:lpstr>
      <vt:lpstr>Deciduous</vt:lpstr>
      <vt:lpstr>Identification and Uses of Important Tree Species in NC</vt:lpstr>
      <vt:lpstr>White Ash</vt:lpstr>
      <vt:lpstr>River Birch</vt:lpstr>
      <vt:lpstr>Coniferous</vt:lpstr>
      <vt:lpstr>Identification and Uses of Important Tree Species in NC</vt:lpstr>
      <vt:lpstr>Loblolly pine</vt:lpstr>
      <vt:lpstr>Douglas fir</vt:lpstr>
      <vt:lpstr>Fraser fir</vt:lpstr>
      <vt:lpstr>Measurement of Trees and Lumber</vt:lpstr>
      <vt:lpstr>Plywood</vt:lpstr>
      <vt:lpstr>Diameter Breast Height (DBH)</vt:lpstr>
      <vt:lpstr>Diameter Breast Height (DBH)</vt:lpstr>
      <vt:lpstr>Tree Height</vt:lpstr>
      <vt:lpstr>Calculating Board Feet</vt:lpstr>
      <vt:lpstr>Calculating Board Feet</vt:lpstr>
      <vt:lpstr>Calculating Board Feet</vt:lpstr>
      <vt:lpstr>Objective 5.04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  <vt:lpstr>Examples of tools used in Environmental Science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Global Agriculture</dc:title>
  <dc:creator>Harris</dc:creator>
  <cp:lastModifiedBy>Matt Harris</cp:lastModifiedBy>
  <cp:revision>144</cp:revision>
  <cp:lastPrinted>2014-10-09T22:47:02Z</cp:lastPrinted>
  <dcterms:created xsi:type="dcterms:W3CDTF">2013-07-30T01:27:35Z</dcterms:created>
  <dcterms:modified xsi:type="dcterms:W3CDTF">2015-10-08T22:22:42Z</dcterms:modified>
</cp:coreProperties>
</file>