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6" r:id="rId29"/>
    <p:sldId id="285" r:id="rId30"/>
    <p:sldId id="287" r:id="rId31"/>
    <p:sldId id="288" r:id="rId32"/>
    <p:sldId id="289" r:id="rId33"/>
    <p:sldId id="290" r:id="rId34"/>
    <p:sldId id="291" r:id="rId35"/>
    <p:sldId id="29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6982-0A1F-487A-A086-5635C0539C28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826F-D772-4DC3-B621-C63212DFC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6982-0A1F-487A-A086-5635C0539C28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826F-D772-4DC3-B621-C63212DFC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6982-0A1F-487A-A086-5635C0539C28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826F-D772-4DC3-B621-C63212DFC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6982-0A1F-487A-A086-5635C0539C28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826F-D772-4DC3-B621-C63212DFC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6982-0A1F-487A-A086-5635C0539C28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826F-D772-4DC3-B621-C63212DFC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6982-0A1F-487A-A086-5635C0539C28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826F-D772-4DC3-B621-C63212DFC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6982-0A1F-487A-A086-5635C0539C28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826F-D772-4DC3-B621-C63212DFC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6982-0A1F-487A-A086-5635C0539C28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826F-D772-4DC3-B621-C63212DFC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6982-0A1F-487A-A086-5635C0539C28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826F-D772-4DC3-B621-C63212DFC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6982-0A1F-487A-A086-5635C0539C28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826F-D772-4DC3-B621-C63212DFCD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6982-0A1F-487A-A086-5635C0539C28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1826F-D772-4DC3-B621-C63212DFCD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271826F-D772-4DC3-B621-C63212DFCD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3C36982-0A1F-487A-A086-5635C0539C28}" type="datetimeFigureOut">
              <a:rPr lang="en-US" smtClean="0"/>
              <a:pPr/>
              <a:t>8/15/2013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Agriculture 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Essential Standard </a:t>
            </a:r>
            <a:r>
              <a:rPr lang="en-US" b="1" dirty="0" smtClean="0"/>
              <a:t>6.00</a:t>
            </a:r>
            <a:r>
              <a:rPr lang="en-US" b="1" dirty="0" smtClean="0"/>
              <a:t>:  </a:t>
            </a:r>
            <a:r>
              <a:rPr lang="en-US" b="1" dirty="0" smtClean="0"/>
              <a:t>Understand the agricultural engineering industry.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569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Safety Color Coding in the Agricultural Mechanics 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</a:t>
            </a:r>
            <a:r>
              <a:rPr lang="en-US" dirty="0" smtClean="0"/>
              <a:t>organizations worked together to develop the </a:t>
            </a:r>
            <a:r>
              <a:rPr lang="en-US" dirty="0" smtClean="0"/>
              <a:t>system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American Society of Agricultural Engineers and the Safety Committee of the American Vocational Association 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alerts </a:t>
            </a:r>
            <a:r>
              <a:rPr lang="en-US" dirty="0" smtClean="0"/>
              <a:t>people to dangers and </a:t>
            </a:r>
            <a:r>
              <a:rPr lang="en-US" dirty="0" smtClean="0"/>
              <a:t>hazards</a:t>
            </a:r>
          </a:p>
          <a:p>
            <a:pPr lvl="2"/>
            <a:r>
              <a:rPr lang="en-US" dirty="0" smtClean="0"/>
              <a:t>provides </a:t>
            </a:r>
            <a:r>
              <a:rPr lang="en-US" dirty="0" smtClean="0"/>
              <a:t>information to help on react quickly in an </a:t>
            </a:r>
            <a:r>
              <a:rPr lang="en-US" dirty="0" smtClean="0"/>
              <a:t>emergency</a:t>
            </a:r>
            <a:endParaRPr lang="en-US" dirty="0" smtClean="0"/>
          </a:p>
          <a:p>
            <a:pPr lvl="2"/>
            <a:r>
              <a:rPr lang="en-US" dirty="0" smtClean="0"/>
              <a:t>conveys </a:t>
            </a:r>
            <a:r>
              <a:rPr lang="en-US" dirty="0" smtClean="0"/>
              <a:t>a special message based on a standard </a:t>
            </a:r>
            <a:r>
              <a:rPr lang="en-US" dirty="0" smtClean="0"/>
              <a:t>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Basic Safety Code Colors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RED</a:t>
            </a:r>
          </a:p>
          <a:p>
            <a:pPr lvl="1"/>
            <a:r>
              <a:rPr lang="en-US" dirty="0" smtClean="0"/>
              <a:t>Identifies </a:t>
            </a:r>
            <a:r>
              <a:rPr lang="en-US" dirty="0" smtClean="0"/>
              <a:t>areas of </a:t>
            </a:r>
            <a:r>
              <a:rPr lang="en-US" dirty="0" smtClean="0"/>
              <a:t>danger</a:t>
            </a:r>
          </a:p>
          <a:p>
            <a:pPr lvl="1"/>
            <a:r>
              <a:rPr lang="en-US" dirty="0" smtClean="0"/>
              <a:t>Red </a:t>
            </a:r>
            <a:r>
              <a:rPr lang="en-US" dirty="0" smtClean="0"/>
              <a:t>is used on safety switches and fire </a:t>
            </a:r>
            <a:r>
              <a:rPr lang="en-US" dirty="0" smtClean="0"/>
              <a:t>extinguishers </a:t>
            </a:r>
            <a:endParaRPr lang="en-US" dirty="0" smtClean="0"/>
          </a:p>
          <a:p>
            <a:pPr lvl="1"/>
            <a:r>
              <a:rPr lang="en-US" dirty="0" smtClean="0"/>
              <a:t>Red </a:t>
            </a:r>
            <a:r>
              <a:rPr lang="en-US" dirty="0" smtClean="0"/>
              <a:t>= </a:t>
            </a:r>
            <a:r>
              <a:rPr lang="en-US" dirty="0" smtClean="0"/>
              <a:t>Danger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Basic Safety Code Colors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ORANGE</a:t>
            </a:r>
          </a:p>
          <a:p>
            <a:pPr lvl="1"/>
            <a:r>
              <a:rPr lang="en-US" dirty="0" smtClean="0"/>
              <a:t>Designates </a:t>
            </a:r>
            <a:r>
              <a:rPr lang="en-US" dirty="0" smtClean="0"/>
              <a:t>machine hazards, such as edges and </a:t>
            </a:r>
            <a:r>
              <a:rPr lang="en-US" dirty="0" smtClean="0"/>
              <a:t>openings</a:t>
            </a:r>
          </a:p>
          <a:p>
            <a:pPr lvl="1"/>
            <a:r>
              <a:rPr lang="en-US" dirty="0" smtClean="0"/>
              <a:t>It </a:t>
            </a:r>
            <a:r>
              <a:rPr lang="en-US" dirty="0" smtClean="0"/>
              <a:t>is also used as background for electrical switches, levers and </a:t>
            </a:r>
            <a:r>
              <a:rPr lang="en-US" dirty="0" smtClean="0"/>
              <a:t>controls</a:t>
            </a:r>
            <a:endParaRPr lang="en-US" dirty="0" smtClean="0"/>
          </a:p>
          <a:p>
            <a:pPr lvl="1"/>
            <a:r>
              <a:rPr lang="en-US" dirty="0" smtClean="0"/>
              <a:t>Orange </a:t>
            </a:r>
            <a:r>
              <a:rPr lang="en-US" dirty="0" smtClean="0"/>
              <a:t>= Warning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Basic Safety Code Colors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YELLOW</a:t>
            </a:r>
          </a:p>
          <a:p>
            <a:pPr lvl="1"/>
            <a:r>
              <a:rPr lang="en-US" dirty="0" smtClean="0"/>
              <a:t>Identifies </a:t>
            </a:r>
            <a:r>
              <a:rPr lang="en-US" dirty="0" smtClean="0"/>
              <a:t>wheels, levers, and </a:t>
            </a:r>
            <a:r>
              <a:rPr lang="en-US" dirty="0" smtClean="0"/>
              <a:t>knobs</a:t>
            </a:r>
          </a:p>
          <a:p>
            <a:pPr lvl="2"/>
            <a:r>
              <a:rPr lang="en-US" dirty="0" smtClean="0"/>
              <a:t>adjust </a:t>
            </a:r>
            <a:r>
              <a:rPr lang="en-US" dirty="0" smtClean="0"/>
              <a:t>or control </a:t>
            </a:r>
            <a:r>
              <a:rPr lang="en-US" dirty="0" smtClean="0"/>
              <a:t>machines</a:t>
            </a:r>
          </a:p>
          <a:p>
            <a:pPr lvl="1"/>
            <a:r>
              <a:rPr lang="en-US" dirty="0" smtClean="0"/>
              <a:t>Yellow </a:t>
            </a:r>
            <a:r>
              <a:rPr lang="en-US" dirty="0" smtClean="0"/>
              <a:t>= </a:t>
            </a:r>
            <a:r>
              <a:rPr lang="en-US" dirty="0" smtClean="0"/>
              <a:t>Caution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Basic Safety Code Colors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BLUE</a:t>
            </a:r>
          </a:p>
          <a:p>
            <a:pPr lvl="1"/>
            <a:r>
              <a:rPr lang="en-US" dirty="0" smtClean="0"/>
              <a:t>Used </a:t>
            </a:r>
            <a:r>
              <a:rPr lang="en-US" dirty="0" smtClean="0"/>
              <a:t>on signs such as “Out of Order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 smtClean="0"/>
              <a:t>broken shop equipment that does not work or does not work </a:t>
            </a:r>
            <a:r>
              <a:rPr lang="en-US" dirty="0" smtClean="0"/>
              <a:t>properly</a:t>
            </a:r>
          </a:p>
          <a:p>
            <a:pPr lvl="1"/>
            <a:r>
              <a:rPr lang="en-US" dirty="0" smtClean="0"/>
              <a:t>Blue </a:t>
            </a:r>
            <a:r>
              <a:rPr lang="en-US" dirty="0" smtClean="0"/>
              <a:t>= </a:t>
            </a:r>
            <a:r>
              <a:rPr lang="en-US" dirty="0" smtClean="0"/>
              <a:t>Information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Basic Safety Code Colors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GREEN</a:t>
            </a:r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ndicates </a:t>
            </a:r>
            <a:r>
              <a:rPr lang="en-US" dirty="0" smtClean="0"/>
              <a:t>the presence of first aid and safety </a:t>
            </a:r>
            <a:r>
              <a:rPr lang="en-US" dirty="0" smtClean="0"/>
              <a:t>equipment</a:t>
            </a:r>
          </a:p>
          <a:p>
            <a:pPr lvl="1"/>
            <a:r>
              <a:rPr lang="en-US" dirty="0" smtClean="0"/>
              <a:t>Green </a:t>
            </a:r>
            <a:r>
              <a:rPr lang="en-US" dirty="0" smtClean="0"/>
              <a:t>= </a:t>
            </a:r>
            <a:r>
              <a:rPr lang="en-US" dirty="0" smtClean="0"/>
              <a:t>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Fire Hazards in the Agricultural Mechanics 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Fire Triangle</a:t>
            </a:r>
          </a:p>
          <a:p>
            <a:pPr lvl="1"/>
            <a:r>
              <a:rPr lang="en-US" dirty="0" smtClean="0"/>
              <a:t>Components </a:t>
            </a:r>
            <a:r>
              <a:rPr lang="en-US" dirty="0" smtClean="0"/>
              <a:t>necessary for a </a:t>
            </a:r>
            <a:r>
              <a:rPr lang="en-US" dirty="0" smtClean="0"/>
              <a:t>fire</a:t>
            </a:r>
            <a:endParaRPr lang="en-US" dirty="0" smtClean="0"/>
          </a:p>
          <a:p>
            <a:pPr lvl="2"/>
            <a:r>
              <a:rPr lang="en-US" dirty="0" smtClean="0"/>
              <a:t>Fuel </a:t>
            </a:r>
            <a:r>
              <a:rPr lang="en-US" dirty="0" smtClean="0"/>
              <a:t>– Any combustible material that will </a:t>
            </a:r>
            <a:r>
              <a:rPr lang="en-US" dirty="0" smtClean="0"/>
              <a:t>burn</a:t>
            </a:r>
          </a:p>
          <a:p>
            <a:pPr lvl="3"/>
            <a:r>
              <a:rPr lang="en-US" dirty="0" smtClean="0"/>
              <a:t>Examples</a:t>
            </a:r>
            <a:r>
              <a:rPr lang="en-US" dirty="0" smtClean="0"/>
              <a:t>: oily rags, sawdust, paper, etc.</a:t>
            </a:r>
          </a:p>
          <a:p>
            <a:pPr lvl="2"/>
            <a:r>
              <a:rPr lang="en-US" dirty="0" smtClean="0"/>
              <a:t>Heat </a:t>
            </a:r>
            <a:r>
              <a:rPr lang="en-US" dirty="0" smtClean="0"/>
              <a:t>– Most materials burn if they are made hot </a:t>
            </a:r>
            <a:r>
              <a:rPr lang="en-US" dirty="0" smtClean="0"/>
              <a:t>enough</a:t>
            </a:r>
            <a:endParaRPr lang="en-US" dirty="0" smtClean="0"/>
          </a:p>
          <a:p>
            <a:pPr lvl="2"/>
            <a:r>
              <a:rPr lang="en-US" dirty="0" smtClean="0"/>
              <a:t>Oxygen </a:t>
            </a:r>
            <a:r>
              <a:rPr lang="en-US" dirty="0" smtClean="0"/>
              <a:t>(O) – </a:t>
            </a:r>
            <a:r>
              <a:rPr lang="en-US" dirty="0" smtClean="0"/>
              <a:t>Not </a:t>
            </a:r>
            <a:r>
              <a:rPr lang="en-US" dirty="0" smtClean="0"/>
              <a:t>a fuel, but must be present for fuels to </a:t>
            </a:r>
            <a:r>
              <a:rPr lang="en-US" dirty="0" smtClean="0"/>
              <a:t>burn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Fire Hazards in the Agricultural Mechanics 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Fire </a:t>
            </a:r>
            <a:r>
              <a:rPr lang="en-US" dirty="0" smtClean="0"/>
              <a:t>Prevention</a:t>
            </a:r>
          </a:p>
          <a:p>
            <a:pPr lvl="1"/>
            <a:r>
              <a:rPr lang="en-US" dirty="0" smtClean="0"/>
              <a:t>Take </a:t>
            </a:r>
            <a:r>
              <a:rPr lang="en-US" dirty="0" smtClean="0"/>
              <a:t>away one of the components of the fire triangle and fire will not start or will stop if already started.</a:t>
            </a:r>
          </a:p>
          <a:p>
            <a:pPr lvl="2"/>
            <a:r>
              <a:rPr lang="en-US" dirty="0" smtClean="0"/>
              <a:t>Safe </a:t>
            </a:r>
            <a:r>
              <a:rPr lang="en-US" dirty="0" smtClean="0"/>
              <a:t>storage of fuels or combustible </a:t>
            </a:r>
            <a:r>
              <a:rPr lang="en-US" dirty="0" smtClean="0"/>
              <a:t>materials</a:t>
            </a:r>
            <a:endParaRPr lang="en-US" dirty="0" smtClean="0"/>
          </a:p>
          <a:p>
            <a:pPr lvl="3"/>
            <a:r>
              <a:rPr lang="en-US" dirty="0" smtClean="0"/>
              <a:t>Store </a:t>
            </a:r>
            <a:r>
              <a:rPr lang="en-US" dirty="0" smtClean="0"/>
              <a:t>fuels in approved </a:t>
            </a:r>
            <a:r>
              <a:rPr lang="en-US" dirty="0" smtClean="0"/>
              <a:t>containers</a:t>
            </a:r>
            <a:endParaRPr lang="en-US" dirty="0" smtClean="0"/>
          </a:p>
          <a:p>
            <a:pPr lvl="2"/>
            <a:r>
              <a:rPr lang="en-US" dirty="0" smtClean="0"/>
              <a:t>Clean </a:t>
            </a:r>
            <a:r>
              <a:rPr lang="en-US" dirty="0" smtClean="0"/>
              <a:t>shop </a:t>
            </a:r>
            <a:r>
              <a:rPr lang="en-US" dirty="0" smtClean="0"/>
              <a:t>facilities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Extinguishing Fires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Fire </a:t>
            </a:r>
            <a:r>
              <a:rPr lang="en-US" dirty="0" smtClean="0"/>
              <a:t>Extinguishers</a:t>
            </a:r>
          </a:p>
          <a:p>
            <a:pPr lvl="1"/>
            <a:r>
              <a:rPr lang="en-US" dirty="0" smtClean="0"/>
              <a:t>Know </a:t>
            </a:r>
            <a:r>
              <a:rPr lang="en-US" dirty="0" smtClean="0"/>
              <a:t>the kind of fire extinguisher </a:t>
            </a:r>
            <a:endParaRPr lang="en-US" dirty="0" smtClean="0"/>
          </a:p>
          <a:p>
            <a:pPr lvl="2"/>
            <a:r>
              <a:rPr lang="en-US" dirty="0" smtClean="0"/>
              <a:t>Class </a:t>
            </a:r>
            <a:r>
              <a:rPr lang="en-US" dirty="0" smtClean="0"/>
              <a:t>A Fire Extinguishers use water to control ordinary </a:t>
            </a:r>
            <a:r>
              <a:rPr lang="en-US" dirty="0" smtClean="0"/>
              <a:t>combustibles</a:t>
            </a:r>
            <a:endParaRPr lang="en-US" dirty="0" smtClean="0"/>
          </a:p>
          <a:p>
            <a:pPr lvl="1"/>
            <a:r>
              <a:rPr lang="en-US" dirty="0" smtClean="0"/>
              <a:t>Know </a:t>
            </a:r>
            <a:r>
              <a:rPr lang="en-US" dirty="0" smtClean="0"/>
              <a:t>the placement of fire extinguishers so that time is not taken looking for the extinguisher if a fire occurs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hung </a:t>
            </a:r>
            <a:r>
              <a:rPr lang="en-US" dirty="0" smtClean="0"/>
              <a:t>on walls within easy reach in areas where fires would most likely </a:t>
            </a:r>
            <a:r>
              <a:rPr lang="en-US" dirty="0" smtClean="0"/>
              <a:t>occur</a:t>
            </a:r>
            <a:endParaRPr lang="en-US" dirty="0" smtClean="0"/>
          </a:p>
          <a:p>
            <a:pPr lvl="1"/>
            <a:r>
              <a:rPr lang="en-US" dirty="0" smtClean="0"/>
              <a:t>Know </a:t>
            </a:r>
            <a:r>
              <a:rPr lang="en-US" dirty="0" smtClean="0"/>
              <a:t>how to </a:t>
            </a:r>
            <a:r>
              <a:rPr lang="en-US" dirty="0" smtClean="0"/>
              <a:t>use</a:t>
            </a:r>
            <a:endParaRPr lang="en-US" dirty="0" smtClean="0"/>
          </a:p>
          <a:p>
            <a:pPr lvl="2"/>
            <a:r>
              <a:rPr lang="en-US" dirty="0" smtClean="0"/>
              <a:t>held </a:t>
            </a:r>
            <a:r>
              <a:rPr lang="en-US" dirty="0" smtClean="0"/>
              <a:t>upright, the ring pin is pulled, and a lever is </a:t>
            </a:r>
            <a:r>
              <a:rPr lang="en-US" dirty="0" smtClean="0"/>
              <a:t>pressed</a:t>
            </a:r>
            <a:endParaRPr lang="en-US" dirty="0" smtClean="0"/>
          </a:p>
          <a:p>
            <a:pPr lvl="2"/>
            <a:r>
              <a:rPr lang="en-US" dirty="0" smtClean="0"/>
              <a:t>nozzle </a:t>
            </a:r>
            <a:r>
              <a:rPr lang="en-US" dirty="0" smtClean="0"/>
              <a:t>of the extinguisher </a:t>
            </a:r>
            <a:r>
              <a:rPr lang="en-US" dirty="0" smtClean="0"/>
              <a:t>toward </a:t>
            </a:r>
            <a:r>
              <a:rPr lang="en-US" dirty="0" smtClean="0"/>
              <a:t>the base of the </a:t>
            </a:r>
            <a:r>
              <a:rPr lang="en-US" dirty="0" smtClean="0"/>
              <a:t>fire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Extinguishing Fires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examples</a:t>
            </a:r>
          </a:p>
          <a:p>
            <a:pPr lvl="1"/>
            <a:r>
              <a:rPr lang="en-US" dirty="0" smtClean="0"/>
              <a:t>Wrapping </a:t>
            </a:r>
            <a:r>
              <a:rPr lang="en-US" dirty="0" smtClean="0"/>
              <a:t>a person in a blanket whose clothes are on fire </a:t>
            </a:r>
            <a:endParaRPr lang="en-US" dirty="0" smtClean="0"/>
          </a:p>
          <a:p>
            <a:pPr lvl="2"/>
            <a:r>
              <a:rPr lang="en-US" dirty="0" smtClean="0"/>
              <a:t>eliminates </a:t>
            </a:r>
            <a:r>
              <a:rPr lang="en-US" dirty="0" smtClean="0"/>
              <a:t>oxygen from getting to the </a:t>
            </a:r>
            <a:r>
              <a:rPr lang="en-US" dirty="0" smtClean="0"/>
              <a:t>fire</a:t>
            </a:r>
            <a:endParaRPr lang="en-US" dirty="0" smtClean="0"/>
          </a:p>
          <a:p>
            <a:r>
              <a:rPr lang="en-US" dirty="0" smtClean="0"/>
              <a:t>Cooling </a:t>
            </a:r>
            <a:r>
              <a:rPr lang="en-US" dirty="0" smtClean="0"/>
              <a:t>with water from a hose or bucket a burning container of </a:t>
            </a:r>
            <a:r>
              <a:rPr lang="en-US" dirty="0" smtClean="0"/>
              <a:t>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</a:t>
            </a:r>
            <a:r>
              <a:rPr lang="en-US" dirty="0" smtClean="0"/>
              <a:t>6.01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careers in agricultural engineering.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3420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Planning an Agricultural Engineering Project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</a:t>
            </a:r>
            <a:r>
              <a:rPr lang="en-US" dirty="0" smtClean="0"/>
              <a:t>Project Designs</a:t>
            </a:r>
          </a:p>
          <a:p>
            <a:pPr lvl="1"/>
            <a:r>
              <a:rPr lang="en-US" dirty="0" smtClean="0"/>
              <a:t>Sharp </a:t>
            </a:r>
            <a:r>
              <a:rPr lang="en-US" dirty="0" smtClean="0"/>
              <a:t>lead </a:t>
            </a:r>
            <a:r>
              <a:rPr lang="en-US" dirty="0" smtClean="0"/>
              <a:t>pencil</a:t>
            </a:r>
            <a:endParaRPr lang="en-US" dirty="0" smtClean="0"/>
          </a:p>
          <a:p>
            <a:pPr lvl="1"/>
            <a:r>
              <a:rPr lang="en-US" dirty="0" smtClean="0"/>
              <a:t>Protractor for </a:t>
            </a:r>
            <a:r>
              <a:rPr lang="en-US" dirty="0" smtClean="0"/>
              <a:t>drawing and measuring </a:t>
            </a:r>
            <a:r>
              <a:rPr lang="en-US" dirty="0" smtClean="0"/>
              <a:t>angles</a:t>
            </a:r>
            <a:endParaRPr lang="en-US" dirty="0" smtClean="0"/>
          </a:p>
          <a:p>
            <a:pPr lvl="1"/>
            <a:r>
              <a:rPr lang="en-US" dirty="0" smtClean="0"/>
              <a:t>Good </a:t>
            </a:r>
            <a:r>
              <a:rPr lang="en-US" dirty="0" smtClean="0"/>
              <a:t>eraser </a:t>
            </a:r>
            <a:r>
              <a:rPr lang="en-US" dirty="0" smtClean="0"/>
              <a:t> for making  corrections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twelve-inch </a:t>
            </a:r>
            <a:r>
              <a:rPr lang="en-US" dirty="0" smtClean="0"/>
              <a:t>ruler</a:t>
            </a:r>
            <a:endParaRPr lang="en-US" dirty="0" smtClean="0"/>
          </a:p>
          <a:p>
            <a:pPr lvl="1"/>
            <a:r>
              <a:rPr lang="en-US" dirty="0" smtClean="0"/>
              <a:t>Compass for </a:t>
            </a:r>
            <a:r>
              <a:rPr lang="en-US" dirty="0" smtClean="0"/>
              <a:t>drawing circles and </a:t>
            </a:r>
            <a:r>
              <a:rPr lang="en-US" dirty="0" smtClean="0"/>
              <a:t>arches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Planning an Agricultural Engineering Project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Detailed Plans</a:t>
            </a:r>
          </a:p>
          <a:p>
            <a:pPr lvl="1"/>
            <a:r>
              <a:rPr lang="en-US" dirty="0" smtClean="0"/>
              <a:t>Drawing board</a:t>
            </a:r>
            <a:endParaRPr lang="en-US" dirty="0" smtClean="0"/>
          </a:p>
          <a:p>
            <a:pPr lvl="1"/>
            <a:r>
              <a:rPr lang="en-US" dirty="0" smtClean="0"/>
              <a:t>Masking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T </a:t>
            </a:r>
            <a:r>
              <a:rPr lang="en-US" dirty="0" smtClean="0"/>
              <a:t>square</a:t>
            </a:r>
          </a:p>
          <a:p>
            <a:pPr lvl="2"/>
            <a:r>
              <a:rPr lang="en-US" dirty="0" smtClean="0"/>
              <a:t>drawing </a:t>
            </a:r>
            <a:r>
              <a:rPr lang="en-US" dirty="0" smtClean="0"/>
              <a:t>horizontal </a:t>
            </a:r>
            <a:r>
              <a:rPr lang="en-US" dirty="0" smtClean="0"/>
              <a:t>lines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right triangle (30, 60, 90 degree triangle) in conjunction with the T square, is used to draw vertical lines.</a:t>
            </a:r>
          </a:p>
          <a:p>
            <a:pPr lvl="1"/>
            <a:r>
              <a:rPr lang="en-US" dirty="0" smtClean="0"/>
              <a:t>The scale</a:t>
            </a:r>
          </a:p>
          <a:p>
            <a:pPr lvl="2"/>
            <a:r>
              <a:rPr lang="en-US" dirty="0" smtClean="0"/>
              <a:t>Instrument </a:t>
            </a:r>
            <a:r>
              <a:rPr lang="en-US" dirty="0" smtClean="0"/>
              <a:t>with all increments shortened according to </a:t>
            </a:r>
            <a:r>
              <a:rPr lang="en-US" dirty="0" smtClean="0"/>
              <a:t>proportion</a:t>
            </a:r>
            <a:endParaRPr lang="en-US" dirty="0" smtClean="0"/>
          </a:p>
          <a:p>
            <a:pPr lvl="3"/>
            <a:r>
              <a:rPr lang="en-US" dirty="0" smtClean="0"/>
              <a:t>Flat </a:t>
            </a:r>
            <a:r>
              <a:rPr lang="en-US" dirty="0" smtClean="0"/>
              <a:t>scale – looks similar to a ruler.</a:t>
            </a:r>
          </a:p>
          <a:p>
            <a:pPr lvl="3"/>
            <a:r>
              <a:rPr lang="en-US" dirty="0" smtClean="0"/>
              <a:t>Triangular </a:t>
            </a:r>
            <a:r>
              <a:rPr lang="en-US" dirty="0" smtClean="0"/>
              <a:t>scale – three sided, but six </a:t>
            </a:r>
            <a:r>
              <a:rPr lang="en-US" dirty="0" smtClean="0"/>
              <a:t>scales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Planning an Agricultural Engineering Project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 Scale Projects</a:t>
            </a:r>
          </a:p>
          <a:p>
            <a:pPr lvl="1"/>
            <a:r>
              <a:rPr lang="en-US" dirty="0" smtClean="0"/>
              <a:t>CAD </a:t>
            </a:r>
            <a:r>
              <a:rPr lang="en-US" dirty="0" smtClean="0"/>
              <a:t>(computer- aided design</a:t>
            </a:r>
            <a:r>
              <a:rPr lang="en-US" dirty="0" smtClean="0"/>
              <a:t>)</a:t>
            </a:r>
            <a:endParaRPr lang="en-US" dirty="0" smtClean="0"/>
          </a:p>
          <a:p>
            <a:pPr lvl="2"/>
            <a:r>
              <a:rPr lang="en-US" dirty="0" smtClean="0"/>
              <a:t>reduce </a:t>
            </a:r>
            <a:r>
              <a:rPr lang="en-US" dirty="0" smtClean="0"/>
              <a:t>design time for large scale </a:t>
            </a:r>
            <a:r>
              <a:rPr lang="en-US" dirty="0" smtClean="0"/>
              <a:t>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Planning an Agricultural Engineering Project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Basics of Drawing</a:t>
            </a:r>
          </a:p>
          <a:p>
            <a:pPr lvl="1"/>
            <a:r>
              <a:rPr lang="en-US" dirty="0" smtClean="0"/>
              <a:t>Sketch</a:t>
            </a:r>
          </a:p>
          <a:p>
            <a:pPr lvl="2"/>
            <a:r>
              <a:rPr lang="en-US" dirty="0" smtClean="0"/>
              <a:t>rough </a:t>
            </a:r>
            <a:r>
              <a:rPr lang="en-US" dirty="0" smtClean="0"/>
              <a:t>drawing that is </a:t>
            </a:r>
            <a:r>
              <a:rPr lang="en-US" u="sng" dirty="0" smtClean="0"/>
              <a:t>not </a:t>
            </a:r>
            <a:r>
              <a:rPr lang="en-US" dirty="0" smtClean="0"/>
              <a:t>to </a:t>
            </a:r>
            <a:r>
              <a:rPr lang="en-US" dirty="0" smtClean="0"/>
              <a:t>scale</a:t>
            </a:r>
          </a:p>
          <a:p>
            <a:pPr lvl="2"/>
            <a:r>
              <a:rPr lang="en-US" u="sng" dirty="0" smtClean="0"/>
              <a:t>does </a:t>
            </a:r>
            <a:r>
              <a:rPr lang="en-US" u="sng" dirty="0" smtClean="0"/>
              <a:t>have </a:t>
            </a:r>
            <a:r>
              <a:rPr lang="en-US" dirty="0" smtClean="0"/>
              <a:t>dimensions </a:t>
            </a:r>
            <a:r>
              <a:rPr lang="en-US" dirty="0" smtClean="0"/>
              <a:t>included</a:t>
            </a:r>
          </a:p>
          <a:p>
            <a:pPr lvl="1"/>
            <a:r>
              <a:rPr lang="en-US" dirty="0" smtClean="0"/>
              <a:t>Pictorial drawing</a:t>
            </a:r>
          </a:p>
          <a:p>
            <a:pPr lvl="2"/>
            <a:r>
              <a:rPr lang="en-US" dirty="0" smtClean="0"/>
              <a:t>shows </a:t>
            </a:r>
            <a:r>
              <a:rPr lang="en-US" dirty="0" smtClean="0"/>
              <a:t>all three dimensions at </a:t>
            </a:r>
            <a:r>
              <a:rPr lang="en-US" dirty="0" smtClean="0"/>
              <a:t>once</a:t>
            </a:r>
          </a:p>
          <a:p>
            <a:pPr lvl="3"/>
            <a:r>
              <a:rPr lang="en-US" dirty="0" smtClean="0"/>
              <a:t>Front</a:t>
            </a:r>
          </a:p>
          <a:p>
            <a:pPr lvl="3"/>
            <a:r>
              <a:rPr lang="en-US" dirty="0" smtClean="0"/>
              <a:t>side </a:t>
            </a:r>
            <a:r>
              <a:rPr lang="en-US" dirty="0" smtClean="0"/>
              <a:t>(</a:t>
            </a:r>
            <a:r>
              <a:rPr lang="en-US" dirty="0" smtClean="0"/>
              <a:t>end)</a:t>
            </a:r>
          </a:p>
          <a:p>
            <a:pPr lvl="3"/>
            <a:r>
              <a:rPr lang="en-US" dirty="0" smtClean="0"/>
              <a:t>top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Planning an Agricultural Engineering Project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Basics of Drawing</a:t>
            </a:r>
          </a:p>
          <a:p>
            <a:pPr lvl="1"/>
            <a:r>
              <a:rPr lang="en-US" dirty="0" smtClean="0"/>
              <a:t>Scale drawing</a:t>
            </a:r>
          </a:p>
          <a:p>
            <a:pPr lvl="2"/>
            <a:r>
              <a:rPr lang="en-US" dirty="0" smtClean="0"/>
              <a:t>represents </a:t>
            </a:r>
            <a:r>
              <a:rPr lang="en-US" dirty="0" smtClean="0"/>
              <a:t>an object in exact </a:t>
            </a:r>
            <a:r>
              <a:rPr lang="en-US" dirty="0" smtClean="0"/>
              <a:t>proportion</a:t>
            </a:r>
            <a:endParaRPr lang="en-US" dirty="0" smtClean="0"/>
          </a:p>
          <a:p>
            <a:pPr lvl="2"/>
            <a:r>
              <a:rPr lang="en-US" dirty="0" smtClean="0"/>
              <a:t>¼” </a:t>
            </a:r>
            <a:r>
              <a:rPr lang="en-US" dirty="0" smtClean="0"/>
              <a:t>=1</a:t>
            </a:r>
            <a:r>
              <a:rPr lang="en-US" dirty="0" smtClean="0"/>
              <a:t>’</a:t>
            </a:r>
          </a:p>
          <a:p>
            <a:pPr lvl="3"/>
            <a:r>
              <a:rPr lang="en-US" dirty="0" smtClean="0"/>
              <a:t>¼” </a:t>
            </a:r>
            <a:r>
              <a:rPr lang="en-US" dirty="0" smtClean="0"/>
              <a:t>on the drawing would equal 1</a:t>
            </a:r>
            <a:r>
              <a:rPr lang="en-US" dirty="0" smtClean="0"/>
              <a:t>’</a:t>
            </a:r>
          </a:p>
          <a:p>
            <a:pPr lvl="3"/>
            <a:r>
              <a:rPr lang="en-US" dirty="0" smtClean="0"/>
              <a:t>2</a:t>
            </a:r>
            <a:r>
              <a:rPr lang="en-US" dirty="0" smtClean="0"/>
              <a:t>” line on the drawing would equal 8</a:t>
            </a:r>
            <a:r>
              <a:rPr lang="en-US" dirty="0" smtClean="0"/>
              <a:t>’</a:t>
            </a:r>
            <a:endParaRPr lang="en-US" dirty="0" smtClean="0"/>
          </a:p>
          <a:p>
            <a:pPr lvl="1"/>
            <a:r>
              <a:rPr lang="en-US" dirty="0" smtClean="0"/>
              <a:t>Scale </a:t>
            </a:r>
            <a:r>
              <a:rPr lang="en-US" dirty="0" smtClean="0"/>
              <a:t>will vary depending on the size of the object being drawn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Reading a Tape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Display </a:t>
            </a:r>
            <a:r>
              <a:rPr lang="en-US" dirty="0" smtClean="0"/>
              <a:t>units of </a:t>
            </a:r>
            <a:r>
              <a:rPr lang="en-US" dirty="0" smtClean="0"/>
              <a:t>measure</a:t>
            </a:r>
          </a:p>
          <a:p>
            <a:pPr lvl="1"/>
            <a:r>
              <a:rPr lang="en-US" dirty="0" smtClean="0"/>
              <a:t>U.S</a:t>
            </a:r>
            <a:r>
              <a:rPr lang="en-US" dirty="0" smtClean="0"/>
              <a:t>. customary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Metric system</a:t>
            </a:r>
            <a:endParaRPr lang="en-US" dirty="0" smtClean="0"/>
          </a:p>
          <a:p>
            <a:r>
              <a:rPr lang="en-US" dirty="0" smtClean="0"/>
              <a:t>Marked </a:t>
            </a:r>
            <a:r>
              <a:rPr lang="en-US" dirty="0" smtClean="0"/>
              <a:t>to show halves, quarters, eighths, and sixteenths of an </a:t>
            </a:r>
            <a:r>
              <a:rPr lang="en-US" dirty="0" smtClean="0"/>
              <a:t>inch</a:t>
            </a:r>
          </a:p>
          <a:p>
            <a:pPr lvl="1"/>
            <a:r>
              <a:rPr lang="en-US" dirty="0" smtClean="0"/>
              <a:t>Typically</a:t>
            </a:r>
            <a:r>
              <a:rPr lang="en-US" dirty="0" smtClean="0"/>
              <a:t>, vertical lines of different heights represent these various </a:t>
            </a:r>
            <a:r>
              <a:rPr lang="en-US" dirty="0" smtClean="0"/>
              <a:t>intervals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Wood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Nails</a:t>
            </a:r>
          </a:p>
          <a:p>
            <a:pPr lvl="1"/>
            <a:r>
              <a:rPr lang="en-US" dirty="0" smtClean="0"/>
              <a:t>Fastest way to fasten wood</a:t>
            </a:r>
          </a:p>
          <a:p>
            <a:pPr lvl="1"/>
            <a:r>
              <a:rPr lang="en-US" dirty="0" smtClean="0"/>
              <a:t>N</a:t>
            </a:r>
            <a:r>
              <a:rPr lang="en-US" dirty="0" smtClean="0"/>
              <a:t>ail </a:t>
            </a:r>
            <a:r>
              <a:rPr lang="en-US" dirty="0" smtClean="0"/>
              <a:t>hammer or nail gun are the preferred </a:t>
            </a:r>
            <a:r>
              <a:rPr lang="en-US" dirty="0" smtClean="0"/>
              <a:t>tools</a:t>
            </a:r>
            <a:endParaRPr lang="en-US" dirty="0" smtClean="0"/>
          </a:p>
          <a:p>
            <a:r>
              <a:rPr lang="en-US" dirty="0" smtClean="0"/>
              <a:t>Screws</a:t>
            </a:r>
          </a:p>
          <a:p>
            <a:pPr lvl="1"/>
            <a:r>
              <a:rPr lang="en-US" dirty="0" smtClean="0"/>
              <a:t>hold </a:t>
            </a:r>
            <a:r>
              <a:rPr lang="en-US" dirty="0" smtClean="0"/>
              <a:t>better than </a:t>
            </a:r>
            <a:r>
              <a:rPr lang="en-US" dirty="0" smtClean="0"/>
              <a:t>nails</a:t>
            </a:r>
          </a:p>
          <a:p>
            <a:pPr lvl="1"/>
            <a:r>
              <a:rPr lang="en-US" dirty="0" smtClean="0"/>
              <a:t>flathead </a:t>
            </a:r>
            <a:r>
              <a:rPr lang="en-US" dirty="0" smtClean="0"/>
              <a:t>screw is the one most used in </a:t>
            </a:r>
            <a:r>
              <a:rPr lang="en-US" dirty="0" smtClean="0"/>
              <a:t>woodworking</a:t>
            </a:r>
          </a:p>
          <a:p>
            <a:pPr lvl="2"/>
            <a:r>
              <a:rPr lang="en-US" dirty="0" smtClean="0"/>
              <a:t>Phillips </a:t>
            </a:r>
            <a:r>
              <a:rPr lang="en-US" dirty="0" smtClean="0"/>
              <a:t>head is </a:t>
            </a:r>
            <a:r>
              <a:rPr lang="en-US" dirty="0" smtClean="0"/>
              <a:t>preferred</a:t>
            </a:r>
            <a:endParaRPr lang="en-US" dirty="0" smtClean="0"/>
          </a:p>
          <a:p>
            <a:r>
              <a:rPr lang="en-US" dirty="0" smtClean="0"/>
              <a:t>Bolts </a:t>
            </a:r>
          </a:p>
          <a:p>
            <a:pPr lvl="1"/>
            <a:r>
              <a:rPr lang="en-US" dirty="0" smtClean="0"/>
              <a:t>fastening </a:t>
            </a:r>
            <a:r>
              <a:rPr lang="en-US" dirty="0" smtClean="0"/>
              <a:t>wood at high stress </a:t>
            </a:r>
            <a:r>
              <a:rPr lang="en-US" dirty="0" smtClean="0"/>
              <a:t>points</a:t>
            </a:r>
            <a:endParaRPr lang="en-US" dirty="0" smtClean="0"/>
          </a:p>
          <a:p>
            <a:r>
              <a:rPr lang="en-US" dirty="0" smtClean="0"/>
              <a:t>Gluing </a:t>
            </a:r>
          </a:p>
          <a:p>
            <a:pPr lvl="1"/>
            <a:r>
              <a:rPr lang="en-US" dirty="0" smtClean="0"/>
              <a:t>glued </a:t>
            </a:r>
            <a:r>
              <a:rPr lang="en-US" dirty="0" smtClean="0"/>
              <a:t>wood joint will be as strong as the wood </a:t>
            </a:r>
            <a:r>
              <a:rPr lang="en-US" dirty="0" smtClean="0"/>
              <a:t>itself</a:t>
            </a:r>
            <a:endParaRPr lang="en-US" dirty="0" smtClean="0"/>
          </a:p>
          <a:p>
            <a:pPr lvl="2"/>
            <a:r>
              <a:rPr lang="en-US" dirty="0" smtClean="0"/>
              <a:t>Gluing </a:t>
            </a:r>
            <a:r>
              <a:rPr lang="en-US" dirty="0" smtClean="0"/>
              <a:t>is often accompanied by nails, screws, etc.</a:t>
            </a:r>
          </a:p>
          <a:p>
            <a:pPr lvl="2"/>
            <a:r>
              <a:rPr lang="en-US" dirty="0" smtClean="0"/>
              <a:t>Boards </a:t>
            </a:r>
            <a:r>
              <a:rPr lang="en-US" dirty="0" smtClean="0"/>
              <a:t>are held in place for gluing by </a:t>
            </a:r>
            <a:r>
              <a:rPr lang="en-US" dirty="0" smtClean="0"/>
              <a:t>clamps</a:t>
            </a:r>
          </a:p>
          <a:p>
            <a:pPr lvl="3"/>
            <a:r>
              <a:rPr lang="en-US" dirty="0" smtClean="0"/>
              <a:t>Bar </a:t>
            </a:r>
            <a:r>
              <a:rPr lang="en-US" dirty="0" smtClean="0"/>
              <a:t>clamps are one type of clamp </a:t>
            </a:r>
            <a:r>
              <a:rPr lang="en-US" dirty="0" smtClean="0"/>
              <a:t>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Metal </a:t>
            </a:r>
            <a:r>
              <a:rPr lang="en-US" sz="3200" dirty="0" smtClean="0"/>
              <a:t>Projects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Steel</a:t>
            </a:r>
          </a:p>
          <a:p>
            <a:pPr lvl="1"/>
            <a:r>
              <a:rPr lang="en-US" dirty="0" smtClean="0"/>
              <a:t>most </a:t>
            </a:r>
            <a:r>
              <a:rPr lang="en-US" dirty="0" smtClean="0"/>
              <a:t>commonly </a:t>
            </a:r>
            <a:r>
              <a:rPr lang="en-US" dirty="0" smtClean="0"/>
              <a:t>used</a:t>
            </a:r>
          </a:p>
          <a:p>
            <a:pPr lvl="1"/>
            <a:r>
              <a:rPr lang="en-US" dirty="0" smtClean="0"/>
              <a:t>at </a:t>
            </a:r>
            <a:r>
              <a:rPr lang="en-US" dirty="0" smtClean="0"/>
              <a:t>least 4 kinds of </a:t>
            </a:r>
            <a:r>
              <a:rPr lang="en-US" dirty="0" smtClean="0"/>
              <a:t>steel</a:t>
            </a:r>
            <a:endParaRPr lang="en-US" dirty="0" smtClean="0"/>
          </a:p>
          <a:p>
            <a:pPr lvl="1"/>
            <a:r>
              <a:rPr lang="en-US" dirty="0" smtClean="0"/>
              <a:t>Soapstone</a:t>
            </a:r>
          </a:p>
          <a:p>
            <a:pPr lvl="2"/>
            <a:r>
              <a:rPr lang="en-US" dirty="0" smtClean="0"/>
              <a:t>soft</a:t>
            </a:r>
            <a:r>
              <a:rPr lang="en-US" dirty="0" smtClean="0"/>
              <a:t>, gray rock </a:t>
            </a:r>
          </a:p>
          <a:p>
            <a:pPr lvl="2"/>
            <a:r>
              <a:rPr lang="en-US" dirty="0" smtClean="0"/>
              <a:t>shows </a:t>
            </a:r>
            <a:r>
              <a:rPr lang="en-US" dirty="0" smtClean="0"/>
              <a:t>up well on most </a:t>
            </a:r>
            <a:r>
              <a:rPr lang="en-US" dirty="0" smtClean="0"/>
              <a:t>metals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hand tool most often used for cutting metal is the </a:t>
            </a:r>
            <a:r>
              <a:rPr lang="en-US" dirty="0" smtClean="0"/>
              <a:t>hacksaw</a:t>
            </a:r>
          </a:p>
          <a:p>
            <a:pPr lvl="1"/>
            <a:r>
              <a:rPr lang="en-US" dirty="0" smtClean="0"/>
              <a:t>Hacksaws </a:t>
            </a:r>
            <a:r>
              <a:rPr lang="en-US" dirty="0" smtClean="0"/>
              <a:t>are especially useful for cutting thin </a:t>
            </a:r>
            <a:r>
              <a:rPr lang="en-US" dirty="0" smtClean="0"/>
              <a:t>conduit</a:t>
            </a:r>
            <a:endParaRPr lang="en-US" dirty="0" smtClean="0"/>
          </a:p>
          <a:p>
            <a:r>
              <a:rPr lang="en-US" dirty="0" smtClean="0"/>
              <a:t>Metal </a:t>
            </a:r>
            <a:r>
              <a:rPr lang="en-US" dirty="0" smtClean="0"/>
              <a:t>cutting band saws and power </a:t>
            </a:r>
            <a:r>
              <a:rPr lang="en-US" dirty="0" smtClean="0"/>
              <a:t>hacksaws</a:t>
            </a:r>
          </a:p>
          <a:p>
            <a:pPr lvl="1"/>
            <a:r>
              <a:rPr lang="en-US" dirty="0" smtClean="0"/>
              <a:t>used </a:t>
            </a:r>
            <a:r>
              <a:rPr lang="en-US" dirty="0" smtClean="0"/>
              <a:t>for large </a:t>
            </a:r>
            <a:r>
              <a:rPr lang="en-US" dirty="0" smtClean="0"/>
              <a:t>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</a:t>
            </a:r>
            <a:r>
              <a:rPr lang="en-US" dirty="0" smtClean="0"/>
              <a:t>6.03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tools and their safety practices related to the agricultural mechanics industry.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34204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Safety using Hand Tools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smtClean="0"/>
              <a:t>the correct tool for the </a:t>
            </a:r>
            <a:r>
              <a:rPr lang="en-US" dirty="0" smtClean="0"/>
              <a:t>job</a:t>
            </a:r>
            <a:endParaRPr lang="en-US" dirty="0" smtClean="0"/>
          </a:p>
          <a:p>
            <a:r>
              <a:rPr lang="en-US" dirty="0" smtClean="0"/>
              <a:t>Keep </a:t>
            </a:r>
            <a:r>
              <a:rPr lang="en-US" dirty="0" smtClean="0"/>
              <a:t>and use tools that are in good working </a:t>
            </a:r>
            <a:r>
              <a:rPr lang="en-US" dirty="0" smtClean="0"/>
              <a:t>condition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smtClean="0"/>
              <a:t>tools </a:t>
            </a:r>
            <a:r>
              <a:rPr lang="en-US" dirty="0" smtClean="0"/>
              <a:t>skillfully</a:t>
            </a:r>
            <a:endParaRPr lang="en-US" dirty="0" smtClean="0"/>
          </a:p>
          <a:p>
            <a:r>
              <a:rPr lang="en-US" dirty="0" smtClean="0"/>
              <a:t>Wear </a:t>
            </a:r>
            <a:r>
              <a:rPr lang="en-US" dirty="0" smtClean="0"/>
              <a:t>appropriate protective clothing and </a:t>
            </a:r>
            <a:r>
              <a:rPr lang="en-US" dirty="0" smtClean="0"/>
              <a:t>devices</a:t>
            </a:r>
          </a:p>
          <a:p>
            <a:pPr lvl="1"/>
            <a:r>
              <a:rPr lang="en-US" dirty="0" smtClean="0"/>
              <a:t>safety glasses</a:t>
            </a:r>
          </a:p>
          <a:p>
            <a:pPr lvl="1"/>
            <a:r>
              <a:rPr lang="en-US" dirty="0" smtClean="0"/>
              <a:t>steel- </a:t>
            </a:r>
            <a:r>
              <a:rPr lang="en-US" dirty="0" smtClean="0"/>
              <a:t>toed </a:t>
            </a:r>
            <a:r>
              <a:rPr lang="en-US" dirty="0" smtClean="0"/>
              <a:t>shoes</a:t>
            </a:r>
          </a:p>
          <a:p>
            <a:pPr lvl="1"/>
            <a:r>
              <a:rPr lang="en-US" dirty="0" smtClean="0"/>
              <a:t>ear protection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Agricultural Engineering Industry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Agricultural </a:t>
            </a:r>
            <a:r>
              <a:rPr lang="en-US" sz="2400" dirty="0" smtClean="0"/>
              <a:t>mechanics </a:t>
            </a:r>
            <a:endParaRPr lang="en-US" sz="2400" dirty="0" smtClean="0"/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Operation</a:t>
            </a:r>
          </a:p>
          <a:p>
            <a:pPr lvl="1"/>
            <a:r>
              <a:rPr lang="en-US" dirty="0" smtClean="0"/>
              <a:t>Maintenance</a:t>
            </a:r>
          </a:p>
          <a:p>
            <a:pPr lvl="1"/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Selling </a:t>
            </a:r>
            <a:r>
              <a:rPr lang="en-US" dirty="0" smtClean="0"/>
              <a:t>and 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 smtClean="0"/>
              <a:t>of power machinery, equipment, structures and utilities in </a:t>
            </a:r>
            <a:r>
              <a:rPr lang="en-US" dirty="0" smtClean="0"/>
              <a:t>agriculture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Tools used in Agricultural Mechanics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Layout and measuring </a:t>
            </a:r>
            <a:r>
              <a:rPr lang="en-US" dirty="0" smtClean="0"/>
              <a:t>tools– used </a:t>
            </a:r>
            <a:r>
              <a:rPr lang="en-US" dirty="0" smtClean="0"/>
              <a:t>to measure or mark materials.</a:t>
            </a:r>
          </a:p>
          <a:p>
            <a:pPr lvl="1"/>
            <a:r>
              <a:rPr lang="en-US" dirty="0" smtClean="0"/>
              <a:t>Chalk </a:t>
            </a:r>
            <a:r>
              <a:rPr lang="en-US" dirty="0" smtClean="0"/>
              <a:t>line </a:t>
            </a:r>
            <a:r>
              <a:rPr lang="en-US" dirty="0" smtClean="0"/>
              <a:t>reel</a:t>
            </a:r>
          </a:p>
          <a:p>
            <a:pPr lvl="2"/>
            <a:r>
              <a:rPr lang="en-US" dirty="0" smtClean="0"/>
              <a:t>marking </a:t>
            </a:r>
            <a:r>
              <a:rPr lang="en-US" dirty="0" smtClean="0"/>
              <a:t>straight </a:t>
            </a:r>
            <a:r>
              <a:rPr lang="en-US" dirty="0" smtClean="0"/>
              <a:t>lines</a:t>
            </a:r>
            <a:endParaRPr lang="en-US" dirty="0" smtClean="0"/>
          </a:p>
          <a:p>
            <a:pPr lvl="1"/>
            <a:r>
              <a:rPr lang="en-US" dirty="0" smtClean="0"/>
              <a:t>Tape rule</a:t>
            </a:r>
          </a:p>
          <a:p>
            <a:pPr lvl="2"/>
            <a:r>
              <a:rPr lang="en-US" dirty="0" smtClean="0"/>
              <a:t>straight </a:t>
            </a:r>
            <a:r>
              <a:rPr lang="en-US" dirty="0" smtClean="0"/>
              <a:t>or curved measuring, most to the 1/16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Combination square</a:t>
            </a:r>
          </a:p>
          <a:p>
            <a:pPr lvl="2"/>
            <a:r>
              <a:rPr lang="en-US" dirty="0" smtClean="0"/>
              <a:t>determining </a:t>
            </a:r>
            <a:r>
              <a:rPr lang="en-US" dirty="0" smtClean="0"/>
              <a:t>45 and 90 degree </a:t>
            </a:r>
            <a:r>
              <a:rPr lang="en-US" dirty="0" smtClean="0"/>
              <a:t>angles</a:t>
            </a:r>
            <a:endParaRPr lang="en-US" dirty="0" smtClean="0"/>
          </a:p>
          <a:p>
            <a:pPr lvl="1"/>
            <a:r>
              <a:rPr lang="en-US" dirty="0" smtClean="0"/>
              <a:t>Try </a:t>
            </a:r>
            <a:r>
              <a:rPr lang="en-US" dirty="0" smtClean="0"/>
              <a:t>square </a:t>
            </a:r>
            <a:endParaRPr lang="en-US" dirty="0" smtClean="0"/>
          </a:p>
          <a:p>
            <a:pPr lvl="2"/>
            <a:r>
              <a:rPr lang="en-US" dirty="0" smtClean="0"/>
              <a:t>90 </a:t>
            </a:r>
            <a:r>
              <a:rPr lang="en-US" dirty="0" smtClean="0"/>
              <a:t>degree </a:t>
            </a:r>
            <a:r>
              <a:rPr lang="en-US" dirty="0" smtClean="0"/>
              <a:t>squaring</a:t>
            </a:r>
            <a:endParaRPr lang="en-US" dirty="0" smtClean="0"/>
          </a:p>
          <a:p>
            <a:pPr lvl="1"/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leveling </a:t>
            </a:r>
            <a:r>
              <a:rPr lang="en-US" dirty="0" smtClean="0"/>
              <a:t>and </a:t>
            </a:r>
            <a:r>
              <a:rPr lang="en-US" dirty="0" smtClean="0"/>
              <a:t>plumbing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Tools used in Agricultural Mechanics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Saws – used to cut materials</a:t>
            </a:r>
          </a:p>
          <a:p>
            <a:pPr lvl="1"/>
            <a:r>
              <a:rPr lang="en-US" dirty="0" smtClean="0"/>
              <a:t>Hacksaw</a:t>
            </a:r>
          </a:p>
          <a:p>
            <a:pPr lvl="2"/>
            <a:r>
              <a:rPr lang="en-US" dirty="0" smtClean="0"/>
              <a:t>sawing metal</a:t>
            </a:r>
            <a:endParaRPr lang="en-US" dirty="0" smtClean="0"/>
          </a:p>
          <a:p>
            <a:pPr lvl="1"/>
            <a:r>
              <a:rPr lang="en-US" dirty="0" smtClean="0"/>
              <a:t>Portable </a:t>
            </a:r>
            <a:r>
              <a:rPr lang="en-US" dirty="0" smtClean="0"/>
              <a:t>circular </a:t>
            </a:r>
            <a:r>
              <a:rPr lang="en-US" dirty="0" smtClean="0"/>
              <a:t>saw</a:t>
            </a:r>
          </a:p>
          <a:p>
            <a:pPr lvl="2"/>
            <a:r>
              <a:rPr lang="en-US" dirty="0" smtClean="0"/>
              <a:t>sawing </a:t>
            </a:r>
            <a:r>
              <a:rPr lang="en-US" dirty="0" smtClean="0"/>
              <a:t>wood in construction </a:t>
            </a:r>
            <a:r>
              <a:rPr lang="en-US" dirty="0" smtClean="0"/>
              <a:t>projects</a:t>
            </a:r>
            <a:endParaRPr lang="en-US" dirty="0" smtClean="0"/>
          </a:p>
          <a:p>
            <a:pPr lvl="1"/>
            <a:r>
              <a:rPr lang="en-US" dirty="0" smtClean="0"/>
              <a:t>Circular </a:t>
            </a:r>
            <a:r>
              <a:rPr lang="en-US" dirty="0" smtClean="0"/>
              <a:t>carbide saw </a:t>
            </a:r>
            <a:r>
              <a:rPr lang="en-US" dirty="0" smtClean="0"/>
              <a:t>blade</a:t>
            </a:r>
          </a:p>
          <a:p>
            <a:pPr lvl="2"/>
            <a:r>
              <a:rPr lang="en-US" dirty="0" smtClean="0"/>
              <a:t>blade </a:t>
            </a:r>
            <a:r>
              <a:rPr lang="en-US" dirty="0" smtClean="0"/>
              <a:t>for use on portable circular </a:t>
            </a:r>
            <a:r>
              <a:rPr lang="en-US" dirty="0" smtClean="0"/>
              <a:t>saw</a:t>
            </a:r>
            <a:endParaRPr lang="en-US" dirty="0" smtClean="0"/>
          </a:p>
          <a:p>
            <a:pPr lvl="1"/>
            <a:r>
              <a:rPr lang="en-US" dirty="0" smtClean="0"/>
              <a:t>Coping </a:t>
            </a:r>
            <a:r>
              <a:rPr lang="en-US" dirty="0" smtClean="0"/>
              <a:t>saw </a:t>
            </a:r>
            <a:endParaRPr lang="en-US" dirty="0" smtClean="0"/>
          </a:p>
          <a:p>
            <a:pPr lvl="2"/>
            <a:r>
              <a:rPr lang="en-US" dirty="0" smtClean="0"/>
              <a:t>cutting </a:t>
            </a:r>
            <a:r>
              <a:rPr lang="en-US" dirty="0" smtClean="0"/>
              <a:t>curves and irregular </a:t>
            </a:r>
            <a:r>
              <a:rPr lang="en-US" dirty="0" smtClean="0"/>
              <a:t>cuts</a:t>
            </a:r>
            <a:endParaRPr lang="en-US" dirty="0" smtClean="0"/>
          </a:p>
          <a:p>
            <a:pPr lvl="1"/>
            <a:r>
              <a:rPr lang="en-US" dirty="0" smtClean="0"/>
              <a:t>Portable </a:t>
            </a:r>
            <a:r>
              <a:rPr lang="en-US" dirty="0" smtClean="0"/>
              <a:t>jig </a:t>
            </a:r>
            <a:r>
              <a:rPr lang="en-US" dirty="0" smtClean="0"/>
              <a:t>saw</a:t>
            </a:r>
          </a:p>
          <a:p>
            <a:pPr lvl="2"/>
            <a:r>
              <a:rPr lang="en-US" dirty="0" smtClean="0"/>
              <a:t>making </a:t>
            </a:r>
            <a:r>
              <a:rPr lang="en-US" dirty="0" smtClean="0"/>
              <a:t>irregular </a:t>
            </a:r>
            <a:r>
              <a:rPr lang="en-US" dirty="0" smtClean="0"/>
              <a:t>cuts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Tools used in Agricultural Mechanics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Boring tools – used to make holes or change size or shape of holes.</a:t>
            </a:r>
          </a:p>
          <a:p>
            <a:pPr lvl="1"/>
            <a:r>
              <a:rPr lang="en-US" dirty="0" smtClean="0"/>
              <a:t>Countersink</a:t>
            </a:r>
          </a:p>
          <a:p>
            <a:pPr lvl="2"/>
            <a:r>
              <a:rPr lang="en-US" dirty="0" smtClean="0"/>
              <a:t>flaring </a:t>
            </a:r>
            <a:r>
              <a:rPr lang="en-US" dirty="0" smtClean="0"/>
              <a:t>top of hole for recessing head for flathead screw or </a:t>
            </a:r>
            <a:r>
              <a:rPr lang="en-US" dirty="0" smtClean="0"/>
              <a:t>bolt</a:t>
            </a:r>
            <a:endParaRPr lang="en-US" dirty="0" smtClean="0"/>
          </a:p>
          <a:p>
            <a:pPr lvl="1"/>
            <a:r>
              <a:rPr lang="en-US" dirty="0" smtClean="0"/>
              <a:t>Masonry bit</a:t>
            </a:r>
          </a:p>
          <a:p>
            <a:pPr lvl="2"/>
            <a:r>
              <a:rPr lang="en-US" dirty="0" smtClean="0"/>
              <a:t>Boring in </a:t>
            </a:r>
            <a:r>
              <a:rPr lang="en-US" dirty="0" smtClean="0"/>
              <a:t>concrete, brick or </a:t>
            </a:r>
            <a:r>
              <a:rPr lang="en-US" dirty="0" smtClean="0"/>
              <a:t>block</a:t>
            </a:r>
            <a:endParaRPr lang="en-US" dirty="0" smtClean="0"/>
          </a:p>
          <a:p>
            <a:pPr lvl="1"/>
            <a:r>
              <a:rPr lang="en-US" dirty="0" smtClean="0"/>
              <a:t>Potable </a:t>
            </a:r>
            <a:r>
              <a:rPr lang="en-US" dirty="0" smtClean="0"/>
              <a:t>electric </a:t>
            </a:r>
            <a:r>
              <a:rPr lang="en-US" dirty="0" smtClean="0"/>
              <a:t>drill</a:t>
            </a:r>
          </a:p>
          <a:p>
            <a:pPr lvl="2"/>
            <a:r>
              <a:rPr lang="en-US" dirty="0" smtClean="0"/>
              <a:t>drilling </a:t>
            </a:r>
            <a:r>
              <a:rPr lang="en-US" dirty="0" smtClean="0"/>
              <a:t>holes with an external source of </a:t>
            </a:r>
            <a:r>
              <a:rPr lang="en-US" dirty="0" smtClean="0"/>
              <a:t>electricity</a:t>
            </a:r>
            <a:endParaRPr lang="en-US" dirty="0" smtClean="0"/>
          </a:p>
          <a:p>
            <a:pPr lvl="1"/>
            <a:r>
              <a:rPr lang="en-US" dirty="0" smtClean="0"/>
              <a:t>Straight </a:t>
            </a:r>
            <a:r>
              <a:rPr lang="en-US" dirty="0" smtClean="0"/>
              <a:t>shank drill </a:t>
            </a:r>
            <a:r>
              <a:rPr lang="en-US" dirty="0" smtClean="0"/>
              <a:t>bit</a:t>
            </a:r>
          </a:p>
          <a:p>
            <a:pPr lvl="2"/>
            <a:r>
              <a:rPr lang="en-US" dirty="0" smtClean="0"/>
              <a:t>drilling metal</a:t>
            </a:r>
            <a:endParaRPr lang="en-US" dirty="0" smtClean="0"/>
          </a:p>
          <a:p>
            <a:pPr lvl="1"/>
            <a:r>
              <a:rPr lang="en-US" dirty="0" smtClean="0"/>
              <a:t>Speed </a:t>
            </a:r>
            <a:r>
              <a:rPr lang="en-US" dirty="0" smtClean="0"/>
              <a:t>bore </a:t>
            </a:r>
            <a:r>
              <a:rPr lang="en-US" dirty="0" smtClean="0"/>
              <a:t>bit</a:t>
            </a:r>
          </a:p>
          <a:p>
            <a:pPr lvl="2"/>
            <a:r>
              <a:rPr lang="en-US" dirty="0" smtClean="0"/>
              <a:t>wood-boring </a:t>
            </a:r>
            <a:r>
              <a:rPr lang="en-US" dirty="0" smtClean="0"/>
              <a:t>bit for electric </a:t>
            </a:r>
            <a:r>
              <a:rPr lang="en-US" dirty="0" smtClean="0"/>
              <a:t>drill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Tools used in Agricultural Mechanics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Hammers and driving </a:t>
            </a:r>
            <a:r>
              <a:rPr lang="en-US" dirty="0" smtClean="0"/>
              <a:t>tools</a:t>
            </a:r>
            <a:endParaRPr lang="en-US" dirty="0" smtClean="0"/>
          </a:p>
          <a:p>
            <a:pPr lvl="1"/>
            <a:r>
              <a:rPr lang="en-US" dirty="0" smtClean="0"/>
              <a:t>Ball </a:t>
            </a:r>
            <a:r>
              <a:rPr lang="en-US" dirty="0" err="1" smtClean="0"/>
              <a:t>pein</a:t>
            </a:r>
            <a:r>
              <a:rPr lang="en-US" dirty="0" smtClean="0"/>
              <a:t> hammer – hammering </a:t>
            </a:r>
            <a:r>
              <a:rPr lang="en-US" dirty="0" smtClean="0"/>
              <a:t>metal</a:t>
            </a:r>
            <a:endParaRPr lang="en-US" dirty="0" smtClean="0"/>
          </a:p>
          <a:p>
            <a:pPr lvl="1"/>
            <a:r>
              <a:rPr lang="en-US" dirty="0" smtClean="0"/>
              <a:t>Nail </a:t>
            </a:r>
            <a:r>
              <a:rPr lang="en-US" dirty="0" smtClean="0"/>
              <a:t>hammer – driving </a:t>
            </a:r>
            <a:r>
              <a:rPr lang="en-US" dirty="0" smtClean="0"/>
              <a:t>nails</a:t>
            </a:r>
            <a:endParaRPr lang="en-US" dirty="0" smtClean="0"/>
          </a:p>
          <a:p>
            <a:pPr lvl="1"/>
            <a:r>
              <a:rPr lang="en-US" dirty="0" smtClean="0"/>
              <a:t>Nail </a:t>
            </a:r>
            <a:r>
              <a:rPr lang="en-US" dirty="0" smtClean="0"/>
              <a:t>set – countersinking nail </a:t>
            </a:r>
            <a:r>
              <a:rPr lang="en-US" dirty="0" smtClean="0"/>
              <a:t>heads</a:t>
            </a:r>
            <a:endParaRPr lang="en-US" dirty="0" smtClean="0"/>
          </a:p>
          <a:p>
            <a:pPr lvl="1"/>
            <a:r>
              <a:rPr lang="en-US" dirty="0" smtClean="0"/>
              <a:t>Pin </a:t>
            </a:r>
            <a:r>
              <a:rPr lang="en-US" dirty="0" smtClean="0"/>
              <a:t>punch – driving out metal </a:t>
            </a:r>
            <a:r>
              <a:rPr lang="en-US" dirty="0" smtClean="0"/>
              <a:t>pins</a:t>
            </a:r>
            <a:endParaRPr lang="en-US" dirty="0" smtClean="0"/>
          </a:p>
          <a:p>
            <a:pPr lvl="1"/>
            <a:r>
              <a:rPr lang="en-US" dirty="0" smtClean="0"/>
              <a:t>Sledgehammer </a:t>
            </a:r>
            <a:r>
              <a:rPr lang="en-US" dirty="0" smtClean="0"/>
              <a:t>– heavy hammering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Tools used in Agricultural Mechanics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Pliers and holding </a:t>
            </a:r>
            <a:r>
              <a:rPr lang="en-US" dirty="0" smtClean="0"/>
              <a:t>tools</a:t>
            </a:r>
            <a:endParaRPr lang="en-US" dirty="0" smtClean="0"/>
          </a:p>
          <a:p>
            <a:pPr lvl="1"/>
            <a:r>
              <a:rPr lang="en-US" dirty="0" smtClean="0"/>
              <a:t>Long </a:t>
            </a:r>
            <a:r>
              <a:rPr lang="en-US" dirty="0" smtClean="0"/>
              <a:t>nose pliers – reaching into recessed </a:t>
            </a:r>
            <a:r>
              <a:rPr lang="en-US" dirty="0" smtClean="0"/>
              <a:t>areas</a:t>
            </a:r>
          </a:p>
          <a:p>
            <a:pPr lvl="1"/>
            <a:r>
              <a:rPr lang="en-US" dirty="0" smtClean="0"/>
              <a:t>Slip </a:t>
            </a:r>
            <a:r>
              <a:rPr lang="en-US" dirty="0" smtClean="0"/>
              <a:t>joint pliers – adjust for holding various size </a:t>
            </a:r>
            <a:r>
              <a:rPr lang="en-US" dirty="0" smtClean="0"/>
              <a:t>material</a:t>
            </a:r>
            <a:endParaRPr lang="en-US" dirty="0" smtClean="0"/>
          </a:p>
          <a:p>
            <a:pPr lvl="1"/>
            <a:r>
              <a:rPr lang="en-US" dirty="0" smtClean="0"/>
              <a:t>Groove </a:t>
            </a:r>
            <a:r>
              <a:rPr lang="en-US" dirty="0" smtClean="0"/>
              <a:t>joint pliers – gripping when greater pressure is </a:t>
            </a:r>
            <a:r>
              <a:rPr lang="en-US" dirty="0" smtClean="0"/>
              <a:t>needed</a:t>
            </a:r>
            <a:endParaRPr lang="en-US" dirty="0" smtClean="0"/>
          </a:p>
          <a:p>
            <a:pPr lvl="1"/>
            <a:r>
              <a:rPr lang="en-US" dirty="0" smtClean="0"/>
              <a:t>C </a:t>
            </a:r>
            <a:r>
              <a:rPr lang="en-US" dirty="0" smtClean="0"/>
              <a:t>clamp – clamping two or more pieces of metal </a:t>
            </a:r>
            <a:r>
              <a:rPr lang="en-US" dirty="0" smtClean="0"/>
              <a:t>together</a:t>
            </a:r>
            <a:endParaRPr lang="en-US" dirty="0" smtClean="0"/>
          </a:p>
          <a:p>
            <a:pPr lvl="1"/>
            <a:r>
              <a:rPr lang="en-US" dirty="0" smtClean="0"/>
              <a:t>Drill </a:t>
            </a:r>
            <a:r>
              <a:rPr lang="en-US" dirty="0" smtClean="0"/>
              <a:t>press vise – holding stock while </a:t>
            </a:r>
            <a:r>
              <a:rPr lang="en-US" dirty="0" smtClean="0"/>
              <a:t>drilling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Tools used in Agricultural Mechanics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Wrenches are used to turn nuts, bolts, or screws</a:t>
            </a:r>
          </a:p>
          <a:p>
            <a:pPr lvl="1"/>
            <a:r>
              <a:rPr lang="en-US" dirty="0" smtClean="0"/>
              <a:t>Adjustable </a:t>
            </a:r>
            <a:r>
              <a:rPr lang="en-US" dirty="0" smtClean="0"/>
              <a:t>wrench – turning various size nuts and </a:t>
            </a:r>
            <a:r>
              <a:rPr lang="en-US" dirty="0" smtClean="0"/>
              <a:t>bolts</a:t>
            </a:r>
            <a:endParaRPr lang="en-US" dirty="0" smtClean="0"/>
          </a:p>
          <a:p>
            <a:pPr lvl="1"/>
            <a:r>
              <a:rPr lang="en-US" dirty="0" smtClean="0"/>
              <a:t>Combination </a:t>
            </a:r>
            <a:r>
              <a:rPr lang="en-US" dirty="0" smtClean="0"/>
              <a:t>wrench – turning hex and square nuts and </a:t>
            </a:r>
            <a:r>
              <a:rPr lang="en-US" dirty="0" smtClean="0"/>
              <a:t>bolts</a:t>
            </a:r>
            <a:endParaRPr lang="en-US" dirty="0" smtClean="0"/>
          </a:p>
          <a:p>
            <a:pPr lvl="1"/>
            <a:r>
              <a:rPr lang="en-US" dirty="0" smtClean="0"/>
              <a:t>Pipe </a:t>
            </a:r>
            <a:r>
              <a:rPr lang="en-US" dirty="0" smtClean="0"/>
              <a:t>wrench – turning and holding metal </a:t>
            </a:r>
            <a:r>
              <a:rPr lang="en-US" dirty="0" smtClean="0"/>
              <a:t>pipe</a:t>
            </a:r>
            <a:endParaRPr lang="en-US" dirty="0" smtClean="0"/>
          </a:p>
          <a:p>
            <a:pPr lvl="1"/>
            <a:r>
              <a:rPr lang="en-US" dirty="0" smtClean="0"/>
              <a:t>Regular </a:t>
            </a:r>
            <a:r>
              <a:rPr lang="en-US" dirty="0" smtClean="0"/>
              <a:t>socket – general- purpose socket for turning nuts and </a:t>
            </a:r>
            <a:r>
              <a:rPr lang="en-US" dirty="0" smtClean="0"/>
              <a:t>bolts</a:t>
            </a:r>
            <a:endParaRPr lang="en-US" dirty="0" smtClean="0"/>
          </a:p>
          <a:p>
            <a:pPr lvl="1"/>
            <a:r>
              <a:rPr lang="en-US" dirty="0" smtClean="0"/>
              <a:t>Open </a:t>
            </a:r>
            <a:r>
              <a:rPr lang="en-US" dirty="0" smtClean="0"/>
              <a:t>end wrench –turning square head nuts and </a:t>
            </a:r>
            <a:r>
              <a:rPr lang="en-US" dirty="0" smtClean="0"/>
              <a:t>bolts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Examples of Careers in Agricultural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Agricultural </a:t>
            </a:r>
            <a:r>
              <a:rPr lang="en-US" sz="2400" dirty="0" smtClean="0"/>
              <a:t>Electrification, Power and Controls</a:t>
            </a:r>
          </a:p>
          <a:p>
            <a:pPr lvl="1"/>
            <a:r>
              <a:rPr lang="en-US" dirty="0" smtClean="0"/>
              <a:t>Electrician</a:t>
            </a:r>
            <a:endParaRPr lang="en-US" dirty="0" smtClean="0"/>
          </a:p>
          <a:p>
            <a:pPr lvl="1"/>
            <a:r>
              <a:rPr lang="en-US" dirty="0" smtClean="0"/>
              <a:t>Safety </a:t>
            </a:r>
            <a:r>
              <a:rPr lang="en-US" dirty="0" smtClean="0"/>
              <a:t>technician</a:t>
            </a:r>
          </a:p>
          <a:p>
            <a:pPr lvl="1"/>
            <a:r>
              <a:rPr lang="en-US" dirty="0" smtClean="0"/>
              <a:t>Electrical </a:t>
            </a:r>
            <a:r>
              <a:rPr lang="en-US" dirty="0" smtClean="0"/>
              <a:t>engineer</a:t>
            </a:r>
          </a:p>
          <a:p>
            <a:r>
              <a:rPr lang="en-US" sz="2400" dirty="0" smtClean="0"/>
              <a:t>Agricultural </a:t>
            </a:r>
            <a:r>
              <a:rPr lang="en-US" sz="2400" dirty="0" smtClean="0"/>
              <a:t>Power Machinery</a:t>
            </a:r>
          </a:p>
          <a:p>
            <a:pPr lvl="1"/>
            <a:r>
              <a:rPr lang="en-US" dirty="0" smtClean="0"/>
              <a:t>Farm </a:t>
            </a:r>
            <a:r>
              <a:rPr lang="en-US" dirty="0" smtClean="0"/>
              <a:t>or heavy equipment diesel mechanic</a:t>
            </a:r>
          </a:p>
          <a:p>
            <a:pPr lvl="1"/>
            <a:r>
              <a:rPr lang="en-US" dirty="0" smtClean="0"/>
              <a:t>Parts </a:t>
            </a:r>
            <a:r>
              <a:rPr lang="en-US" dirty="0" smtClean="0"/>
              <a:t>person</a:t>
            </a:r>
          </a:p>
          <a:p>
            <a:pPr lvl="1"/>
            <a:r>
              <a:rPr lang="en-US" dirty="0" smtClean="0"/>
              <a:t>Equipment </a:t>
            </a:r>
            <a:r>
              <a:rPr lang="en-US" dirty="0" smtClean="0"/>
              <a:t>salesperson</a:t>
            </a:r>
          </a:p>
          <a:p>
            <a:pPr lvl="1"/>
            <a:r>
              <a:rPr lang="en-US" dirty="0" smtClean="0"/>
              <a:t>Small </a:t>
            </a:r>
            <a:r>
              <a:rPr lang="en-US" dirty="0" smtClean="0"/>
              <a:t>engine mechanic</a:t>
            </a:r>
          </a:p>
          <a:p>
            <a:pPr lvl="1"/>
            <a:r>
              <a:rPr lang="en-US" dirty="0" smtClean="0"/>
              <a:t>Large </a:t>
            </a:r>
            <a:r>
              <a:rPr lang="en-US" dirty="0" smtClean="0"/>
              <a:t>machinery operator (</a:t>
            </a:r>
            <a:r>
              <a:rPr lang="en-US" dirty="0" err="1" smtClean="0"/>
              <a:t>ie</a:t>
            </a:r>
            <a:r>
              <a:rPr lang="en-US" dirty="0" smtClean="0"/>
              <a:t>. bulldozer)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Examples of Careers in Agricultural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Soil </a:t>
            </a:r>
            <a:r>
              <a:rPr lang="en-US" sz="2400" dirty="0" smtClean="0"/>
              <a:t>and Water Engineering</a:t>
            </a:r>
          </a:p>
          <a:p>
            <a:pPr lvl="1"/>
            <a:r>
              <a:rPr lang="en-US" dirty="0" smtClean="0"/>
              <a:t>Soil </a:t>
            </a:r>
            <a:r>
              <a:rPr lang="en-US" dirty="0" smtClean="0"/>
              <a:t>Conservation technician</a:t>
            </a:r>
          </a:p>
          <a:p>
            <a:pPr lvl="1"/>
            <a:r>
              <a:rPr lang="en-US" dirty="0" smtClean="0"/>
              <a:t>Irrigation </a:t>
            </a:r>
            <a:r>
              <a:rPr lang="en-US" dirty="0" smtClean="0"/>
              <a:t>Engineer</a:t>
            </a:r>
          </a:p>
          <a:p>
            <a:r>
              <a:rPr lang="en-US" sz="2400" dirty="0" smtClean="0"/>
              <a:t>Agricultural </a:t>
            </a:r>
            <a:r>
              <a:rPr lang="en-US" sz="2400" dirty="0" smtClean="0"/>
              <a:t>Mechanics, Construction, and Maintenance Skills</a:t>
            </a:r>
          </a:p>
          <a:p>
            <a:pPr lvl="1"/>
            <a:r>
              <a:rPr lang="en-US" dirty="0" smtClean="0"/>
              <a:t>Construction </a:t>
            </a:r>
            <a:r>
              <a:rPr lang="en-US" dirty="0" smtClean="0"/>
              <a:t>worker</a:t>
            </a:r>
          </a:p>
          <a:p>
            <a:pPr lvl="1"/>
            <a:r>
              <a:rPr lang="en-US" dirty="0" smtClean="0"/>
              <a:t>Welder</a:t>
            </a:r>
            <a:endParaRPr lang="en-US" dirty="0" smtClean="0"/>
          </a:p>
          <a:p>
            <a:pPr lvl="1"/>
            <a:r>
              <a:rPr lang="en-US" dirty="0" smtClean="0"/>
              <a:t>Safety specialist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Examples of Careers in Agricultural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Agricultural </a:t>
            </a:r>
            <a:r>
              <a:rPr lang="en-US" sz="2400" dirty="0" smtClean="0"/>
              <a:t>Structures, Equipment, and Facilities</a:t>
            </a:r>
          </a:p>
          <a:p>
            <a:pPr lvl="1"/>
            <a:r>
              <a:rPr lang="en-US" dirty="0" smtClean="0"/>
              <a:t>Construction </a:t>
            </a:r>
            <a:r>
              <a:rPr lang="en-US" dirty="0" smtClean="0"/>
              <a:t>supervisor</a:t>
            </a:r>
          </a:p>
          <a:p>
            <a:pPr lvl="1"/>
            <a:r>
              <a:rPr lang="en-US" dirty="0" smtClean="0"/>
              <a:t>Farmstead </a:t>
            </a:r>
            <a:r>
              <a:rPr lang="en-US" dirty="0" smtClean="0"/>
              <a:t>planner</a:t>
            </a:r>
          </a:p>
          <a:p>
            <a:pPr lvl="1"/>
            <a:r>
              <a:rPr lang="en-US" dirty="0" smtClean="0"/>
              <a:t>Greenhouse </a:t>
            </a:r>
            <a:r>
              <a:rPr lang="en-US" dirty="0" smtClean="0"/>
              <a:t>builder</a:t>
            </a:r>
          </a:p>
          <a:p>
            <a:pPr lvl="1"/>
            <a:r>
              <a:rPr lang="en-US" dirty="0" smtClean="0"/>
              <a:t>CAD </a:t>
            </a:r>
            <a:r>
              <a:rPr lang="en-US" dirty="0" smtClean="0"/>
              <a:t>engineer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</a:t>
            </a:r>
            <a:r>
              <a:rPr lang="en-US" dirty="0" smtClean="0"/>
              <a:t>6.02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basic agricultural engineering principles and practices.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3420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Shop Safety Awareness and Principles for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Of </a:t>
            </a:r>
            <a:r>
              <a:rPr lang="en-US" sz="2400" dirty="0" smtClean="0"/>
              <a:t>all farm related accidents, nearly 50% involve working with machinery.</a:t>
            </a:r>
          </a:p>
          <a:p>
            <a:r>
              <a:rPr lang="en-US" sz="2400" dirty="0" smtClean="0"/>
              <a:t>Safety</a:t>
            </a:r>
          </a:p>
          <a:p>
            <a:pPr lvl="1"/>
            <a:r>
              <a:rPr lang="en-US" dirty="0" smtClean="0"/>
              <a:t>Developing </a:t>
            </a:r>
            <a:r>
              <a:rPr lang="en-US" dirty="0" smtClean="0"/>
              <a:t>an environment free from danger, risk or injury.</a:t>
            </a:r>
          </a:p>
          <a:p>
            <a:r>
              <a:rPr lang="en-US" sz="2400" dirty="0" smtClean="0"/>
              <a:t>Keys </a:t>
            </a:r>
            <a:r>
              <a:rPr lang="en-US" sz="2400" dirty="0" smtClean="0"/>
              <a:t>to </a:t>
            </a:r>
            <a:r>
              <a:rPr lang="en-US" sz="2400" dirty="0" smtClean="0"/>
              <a:t>shop:</a:t>
            </a:r>
          </a:p>
          <a:p>
            <a:pPr lvl="1"/>
            <a:r>
              <a:rPr lang="en-US" dirty="0" smtClean="0"/>
              <a:t>Trained </a:t>
            </a:r>
            <a:r>
              <a:rPr lang="en-US" dirty="0" smtClean="0"/>
              <a:t>in safe and proper tool </a:t>
            </a:r>
            <a:r>
              <a:rPr lang="en-US" dirty="0" smtClean="0"/>
              <a:t>operations</a:t>
            </a:r>
            <a:endParaRPr lang="en-US" dirty="0" smtClean="0"/>
          </a:p>
          <a:p>
            <a:pPr lvl="1"/>
            <a:r>
              <a:rPr lang="en-US" dirty="0" smtClean="0"/>
              <a:t>Pass </a:t>
            </a:r>
            <a:r>
              <a:rPr lang="en-US" dirty="0" smtClean="0"/>
              <a:t>a safety test prior to using the </a:t>
            </a:r>
            <a:r>
              <a:rPr lang="en-US" dirty="0" smtClean="0"/>
              <a:t>shop</a:t>
            </a:r>
          </a:p>
          <a:p>
            <a:pPr lvl="1"/>
            <a:r>
              <a:rPr lang="en-US" dirty="0" smtClean="0"/>
              <a:t>Keep the </a:t>
            </a:r>
            <a:r>
              <a:rPr lang="en-US" dirty="0" smtClean="0"/>
              <a:t>shop clean</a:t>
            </a:r>
            <a:endParaRPr lang="en-US" dirty="0" smtClean="0"/>
          </a:p>
          <a:p>
            <a:pPr lvl="1"/>
            <a:r>
              <a:rPr lang="en-US" dirty="0" smtClean="0"/>
              <a:t>Remove unnecessary hazards such </a:t>
            </a:r>
            <a:endParaRPr lang="en-US" dirty="0" smtClean="0"/>
          </a:p>
          <a:p>
            <a:pPr lvl="2"/>
            <a:r>
              <a:rPr lang="en-US" dirty="0" smtClean="0"/>
              <a:t>oily </a:t>
            </a:r>
            <a:r>
              <a:rPr lang="en-US" dirty="0" smtClean="0"/>
              <a:t>rags</a:t>
            </a:r>
          </a:p>
          <a:p>
            <a:pPr lvl="1"/>
            <a:r>
              <a:rPr lang="en-US" dirty="0" smtClean="0"/>
              <a:t>Make sure all </a:t>
            </a:r>
            <a:r>
              <a:rPr lang="en-US" dirty="0" smtClean="0"/>
              <a:t>machines have safety shields in </a:t>
            </a:r>
            <a:r>
              <a:rPr lang="en-US" dirty="0" smtClean="0"/>
              <a:t>place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200" dirty="0" smtClean="0"/>
              <a:t>Shop Safety Awareness and Principles for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Wear </a:t>
            </a:r>
            <a:r>
              <a:rPr lang="en-US" sz="2400" dirty="0" smtClean="0"/>
              <a:t>appropriate personal protective clothing and devices. For example:</a:t>
            </a:r>
          </a:p>
          <a:p>
            <a:pPr lvl="1"/>
            <a:r>
              <a:rPr lang="en-US" dirty="0" smtClean="0"/>
              <a:t>Safety </a:t>
            </a:r>
            <a:r>
              <a:rPr lang="en-US" dirty="0" smtClean="0"/>
              <a:t>glasses or </a:t>
            </a:r>
            <a:r>
              <a:rPr lang="en-US" dirty="0" smtClean="0"/>
              <a:t>goggles</a:t>
            </a:r>
            <a:endParaRPr lang="en-US" dirty="0" smtClean="0"/>
          </a:p>
          <a:p>
            <a:pPr lvl="1"/>
            <a:r>
              <a:rPr lang="en-US" dirty="0" smtClean="0"/>
              <a:t>Leather </a:t>
            </a:r>
            <a:r>
              <a:rPr lang="en-US" dirty="0" smtClean="0"/>
              <a:t>steel-toed shoes </a:t>
            </a:r>
          </a:p>
          <a:p>
            <a:pPr lvl="1"/>
            <a:r>
              <a:rPr lang="en-US" dirty="0" smtClean="0"/>
              <a:t>Ear </a:t>
            </a:r>
            <a:r>
              <a:rPr lang="en-US" dirty="0" smtClean="0"/>
              <a:t>protection (plugs or muffs) </a:t>
            </a:r>
            <a:endParaRPr lang="en-US" dirty="0" smtClean="0"/>
          </a:p>
          <a:p>
            <a:pPr lvl="2"/>
            <a:r>
              <a:rPr lang="en-US" dirty="0" smtClean="0"/>
              <a:t>hearing </a:t>
            </a:r>
            <a:r>
              <a:rPr lang="en-US" dirty="0" smtClean="0"/>
              <a:t>loss when the noise level exceeds 90 dB (decibels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Other </a:t>
            </a:r>
            <a:r>
              <a:rPr lang="en-US" dirty="0" smtClean="0"/>
              <a:t>safety clothing may be required for certain work such as </a:t>
            </a:r>
            <a:r>
              <a:rPr lang="en-US" dirty="0" smtClean="0"/>
              <a:t>welding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603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666</TotalTime>
  <Words>1426</Words>
  <Application>Microsoft Office PowerPoint</Application>
  <PresentationFormat>On-screen Show (4:3)</PresentationFormat>
  <Paragraphs>253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Adjacency</vt:lpstr>
      <vt:lpstr>Agriculture Engineering</vt:lpstr>
      <vt:lpstr>Objective 6.01</vt:lpstr>
      <vt:lpstr>Agricultural Engineering Industry</vt:lpstr>
      <vt:lpstr>Examples of Careers in Agricultural Engineering</vt:lpstr>
      <vt:lpstr>Examples of Careers in Agricultural Engineering</vt:lpstr>
      <vt:lpstr>Examples of Careers in Agricultural Engineering</vt:lpstr>
      <vt:lpstr>Objective 6.02</vt:lpstr>
      <vt:lpstr>Shop Safety Awareness and Principles for Safety</vt:lpstr>
      <vt:lpstr>Shop Safety Awareness and Principles for Safety</vt:lpstr>
      <vt:lpstr>Safety Color Coding in the Agricultural Mechanics Shop</vt:lpstr>
      <vt:lpstr>Basic Safety Code Colors</vt:lpstr>
      <vt:lpstr>Basic Safety Code Colors</vt:lpstr>
      <vt:lpstr>Basic Safety Code Colors</vt:lpstr>
      <vt:lpstr>Basic Safety Code Colors</vt:lpstr>
      <vt:lpstr>Basic Safety Code Colors</vt:lpstr>
      <vt:lpstr>Fire Hazards in the Agricultural Mechanics Shop</vt:lpstr>
      <vt:lpstr>Fire Hazards in the Agricultural Mechanics Shop</vt:lpstr>
      <vt:lpstr>Extinguishing Fires</vt:lpstr>
      <vt:lpstr>Extinguishing Fires</vt:lpstr>
      <vt:lpstr>Planning an Agricultural Engineering Project </vt:lpstr>
      <vt:lpstr>Planning an Agricultural Engineering Project </vt:lpstr>
      <vt:lpstr>Planning an Agricultural Engineering Project </vt:lpstr>
      <vt:lpstr>Planning an Agricultural Engineering Project </vt:lpstr>
      <vt:lpstr>Planning an Agricultural Engineering Project </vt:lpstr>
      <vt:lpstr>Reading a Tape Rule</vt:lpstr>
      <vt:lpstr>Wood Projects</vt:lpstr>
      <vt:lpstr>Metal Projects</vt:lpstr>
      <vt:lpstr>Objective 6.03</vt:lpstr>
      <vt:lpstr>Safety using Hand Tools </vt:lpstr>
      <vt:lpstr>Tools used in Agricultural Mechanics</vt:lpstr>
      <vt:lpstr>Tools used in Agricultural Mechanics</vt:lpstr>
      <vt:lpstr>Tools used in Agricultural Mechanics</vt:lpstr>
      <vt:lpstr>Tools used in Agricultural Mechanics</vt:lpstr>
      <vt:lpstr>Tools used in Agricultural Mechanics</vt:lpstr>
      <vt:lpstr>Tools used in Agricultural Mechanics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A: Global Agriculture</dc:title>
  <dc:creator>Harris</dc:creator>
  <cp:lastModifiedBy>CCS</cp:lastModifiedBy>
  <cp:revision>157</cp:revision>
  <dcterms:created xsi:type="dcterms:W3CDTF">2013-07-30T01:27:35Z</dcterms:created>
  <dcterms:modified xsi:type="dcterms:W3CDTF">2013-08-15T14:09:34Z</dcterms:modified>
</cp:coreProperties>
</file>